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3.svg" ContentType="image/svg+xml"/>
  <Override PartName="/ppt/media/image4.svg" ContentType="image/svg+xml"/>
  <Override PartName="/ppt/media/image50.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3" r:id="rId3"/>
    <p:sldId id="556" r:id="rId5"/>
    <p:sldId id="567" r:id="rId6"/>
    <p:sldId id="568" r:id="rId7"/>
    <p:sldId id="569" r:id="rId8"/>
    <p:sldId id="570" r:id="rId9"/>
    <p:sldId id="571" r:id="rId10"/>
    <p:sldId id="575" r:id="rId11"/>
    <p:sldId id="573" r:id="rId12"/>
    <p:sldId id="574" r:id="rId13"/>
    <p:sldId id="559" r:id="rId14"/>
    <p:sldId id="558" r:id="rId15"/>
    <p:sldId id="576" r:id="rId16"/>
    <p:sldId id="561" r:id="rId17"/>
    <p:sldId id="562" r:id="rId18"/>
    <p:sldId id="577" r:id="rId19"/>
    <p:sldId id="593" r:id="rId20"/>
    <p:sldId id="594" r:id="rId21"/>
    <p:sldId id="601" r:id="rId22"/>
    <p:sldId id="596" r:id="rId23"/>
    <p:sldId id="597" r:id="rId24"/>
    <p:sldId id="598" r:id="rId25"/>
    <p:sldId id="599" r:id="rId26"/>
    <p:sldId id="602" r:id="rId27"/>
    <p:sldId id="578" r:id="rId28"/>
    <p:sldId id="579" r:id="rId29"/>
    <p:sldId id="580" r:id="rId30"/>
    <p:sldId id="588" r:id="rId31"/>
    <p:sldId id="589" r:id="rId32"/>
    <p:sldId id="590" r:id="rId33"/>
    <p:sldId id="591" r:id="rId34"/>
    <p:sldId id="592" r:id="rId35"/>
    <p:sldId id="557"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8FAADC"/>
    <a:srgbClr val="2F5597"/>
    <a:srgbClr val="003F8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showGuides="1">
      <p:cViewPr>
        <p:scale>
          <a:sx n="50" d="100"/>
          <a:sy n="50" d="100"/>
        </p:scale>
        <p:origin x="1934" y="830"/>
      </p:cViewPr>
      <p:guideLst>
        <p:guide orient="horz" pos="2160"/>
        <p:guide pos="38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35.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禁忌表：禁忌搜索使用一个称为禁忌表的数据结构来防止搜索过程回到已经访问过的解，从而避免了搜索过程陷入局部最优解。</a:t>
            </a:r>
            <a:endParaRPr lang="zh-CN" altLang="en-US"/>
          </a:p>
          <a:p>
            <a:endParaRPr lang="zh-CN" altLang="en-US"/>
          </a:p>
          <a:p>
            <a:r>
              <a:rPr lang="zh-CN" altLang="en-US"/>
              <a:t>长期记忆：通过禁忌表，禁忌搜索具有一种长期记忆的功能，能够记住搜索过程中访问过的解，这有助于搜索过程跳出局部最优解。</a:t>
            </a:r>
            <a:endParaRPr lang="zh-CN" altLang="en-US"/>
          </a:p>
          <a:p>
            <a:endParaRPr lang="zh-CN" altLang="en-US"/>
          </a:p>
          <a:p>
            <a:r>
              <a:rPr lang="zh-CN" altLang="en-US"/>
              <a:t>邻域搜索：禁忌搜索是一种基于邻域搜索的算法，它在当前解的邻域中搜索更好的解。</a:t>
            </a:r>
            <a:endParaRPr lang="zh-CN" altLang="en-US"/>
          </a:p>
          <a:p>
            <a:endParaRPr lang="zh-CN" altLang="en-US"/>
          </a:p>
          <a:p>
            <a:r>
              <a:rPr lang="zh-CN" altLang="en-US"/>
              <a:t>灵活性：禁忌搜索的策略（如禁忌表的大小、</a:t>
            </a:r>
            <a:r>
              <a:rPr lang="zh-CN" altLang="en-US">
                <a:sym typeface="+mn-ea"/>
              </a:rPr>
              <a:t>禁集规则、禁集长度、藐视准则</a:t>
            </a:r>
            <a:r>
              <a:rPr lang="zh-CN" altLang="en-US"/>
              <a:t>等）可以根据问题的特性进行调整，具有很高的灵活性。</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n_iters</a:t>
            </a:r>
            <a:r>
              <a:rPr lang="en-US" altLang="zh-CN"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 :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马尔科夫链长度，每个温度下的迭代次数。迭代次数太短，算法可能无法充分搜索解空间，导致无法找到全局最优解；迭代次数太长，算法可能会陷入局部最优解，导致算法效率低下</a:t>
            </a:r>
            <a:endParaRPr lang="en-US"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en-US"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en-US"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max_temp</a:t>
            </a: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初始温度，较高的初始温度可以帮助算法更好地探索解空间</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r>
              <a:rPr lang="en-US"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min_temp</a:t>
            </a: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一般选取一个接近</a:t>
            </a:r>
            <a:r>
              <a:rPr lang="en-US" altLang="zh-CN"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0</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的数</a:t>
            </a: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r>
              <a:rPr lang="en-US" b="1"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cooling_rate</a:t>
            </a: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退火率，较慢的冷却速率可以使算法更充分地搜索解空间，而较快的冷却速率可以使算法更快地收敛到最优解。</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温度调度：模拟退火算法中有一个重要的概念叫做"温度"，它决定了搜索过程中接受比当前解差的解的概率。温度开始时较高，然后逐渐降低，这个过程被称为"退火"。</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接受差解：在温度较高时，模拟退火算法有较大的概率接受比当前解差的解，这有助于搜索过程跳出局部最优解。</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退火调度：模拟退火算法的性能很大程度上取决于退火调度，包括初始温度、结束温度、冷却率等参数的设置。</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popsize: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种群大小。种群大小越大，遗传算法的搜索空间就越广。种群过小，可能会导致算法陷入局部最优解</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pc: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两个个体进行交叉操作的概率。较高的交叉概率有助于全局搜索，但可能导致较慢的收敛速度。较低的交叉概率可能更容易收敛，但可能陷入局部最优解。</a:t>
            </a: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r>
              <a:rPr 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pm:  </a:t>
            </a: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突变概率。较小的突变概率可以维持种群的稳定性，同时又能引入一定程度的变异，增加算法的探索能力。</a:t>
            </a:r>
            <a:endPar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endParaRPr>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r>
              <a:rPr lang="zh-CN" altLang="en-US"/>
              <a:t>种群和个体：遗传算法中，解被称为个体，一组解被称为种群。算法从一个初始种群开始，通过迭代生成新的种群。</a:t>
            </a: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r>
              <a:rPr lang="zh-CN" altLang="en-US"/>
              <a:t>选择、交叉和变异：遗传算法的主要操作包括选择（Selection）、交叉（Crossover）和变异（Mutation）。选择操作根据适应度函数选择优秀的个体，交叉操作在两个个体之间交换信息以生成新的个体，变异操作对个体进行随机的小幅度修改。</a:t>
            </a: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30000"/>
              </a:lnSpc>
              <a:spcBef>
                <a:spcPts val="0"/>
              </a:spcBef>
              <a:spcAft>
                <a:spcPts val="0"/>
              </a:spcAft>
              <a:buClrTx/>
              <a:buSzTx/>
              <a:buFontTx/>
              <a:buNone/>
              <a:defRPr/>
            </a:pPr>
            <a:r>
              <a:rPr lang="zh-CN" altLang="en-US"/>
              <a:t>全局搜索能力：通过交叉和变异操作，遗传算法能够在全局范围内进行搜索，具有很好的全局优化能力。</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将信息素放在每个物品</a:t>
            </a:r>
            <a:r>
              <a:rPr lang="zh-CN" altLang="en-US"/>
              <a:t>上。</a:t>
            </a:r>
            <a:endParaRPr lang="zh-CN" altLang="en-US"/>
          </a:p>
          <a:p>
            <a:endParaRPr lang="zh-CN" altLang="en-US"/>
          </a:p>
          <a:p>
            <a:r>
              <a:rPr lang="en-US" altLang="zh-CN"/>
              <a:t>tao</a:t>
            </a:r>
            <a:r>
              <a:rPr lang="zh-CN" altLang="en-US"/>
              <a:t>：物品</a:t>
            </a:r>
            <a:r>
              <a:rPr lang="zh-CN" altLang="en-US"/>
              <a:t>信息素</a:t>
            </a:r>
            <a:endParaRPr lang="zh-CN" altLang="en-US"/>
          </a:p>
          <a:p>
            <a:r>
              <a:rPr lang="en-US" altLang="zh-CN"/>
              <a:t>yita</a:t>
            </a:r>
            <a:r>
              <a:rPr lang="zh-CN" altLang="en-US"/>
              <a:t>：物品性价比</a:t>
            </a:r>
            <a:br>
              <a:rPr lang="zh-CN" altLang="en-US"/>
            </a:br>
            <a:r>
              <a:rPr lang="en-US" altLang="zh-CN"/>
              <a:t>Ck</a:t>
            </a:r>
            <a:r>
              <a:rPr lang="zh-CN" altLang="en-US"/>
              <a:t>：第</a:t>
            </a:r>
            <a:r>
              <a:rPr lang="en-US" altLang="zh-CN"/>
              <a:t>k</a:t>
            </a:r>
            <a:r>
              <a:rPr lang="zh-CN" altLang="en-US"/>
              <a:t>只蚂蚁选择的所有物品的总</a:t>
            </a:r>
            <a:r>
              <a:rPr lang="zh-CN" altLang="en-US"/>
              <a:t>价值。</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分布式：每只蚂蚁都是一个独立的个体，它们并行地在解空间中搜索，并通过信息素进行间接通信。</a:t>
            </a:r>
            <a:endParaRPr lang="zh-CN" altLang="en-US"/>
          </a:p>
          <a:p>
            <a:endParaRPr lang="zh-CN" altLang="en-US"/>
          </a:p>
          <a:p>
            <a:r>
              <a:rPr lang="zh-CN" altLang="en-US"/>
              <a:t>正反馈：蚂蚁在寻找食物的过程中会释放信息素，信息素的浓度会影响后续蚂蚁的路径选择。这种机制使得搜索过程具有自组织和自适应的特性。</a:t>
            </a:r>
            <a:endParaRPr lang="zh-CN" altLang="en-US"/>
          </a:p>
          <a:p>
            <a:endParaRPr lang="zh-CN" altLang="en-US"/>
          </a:p>
          <a:p>
            <a:r>
              <a:rPr lang="zh-CN" altLang="en-US"/>
              <a:t>全局优化能力：通过信息素的挥发和更新，蚁群算法能够在全局范围内搜索到优秀的解。</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、位置为一个解，求</a:t>
            </a:r>
            <a:r>
              <a:rPr lang="zh-CN" altLang="en-US"/>
              <a:t>最佳位置</a:t>
            </a:r>
            <a:endParaRPr lang="zh-CN" altLang="en-US"/>
          </a:p>
          <a:p>
            <a:endParaRPr lang="zh-CN" altLang="en-US"/>
          </a:p>
          <a:p>
            <a:r>
              <a:rPr lang="en-US" altLang="zh-CN"/>
              <a:t>2</a:t>
            </a:r>
            <a:r>
              <a:rPr lang="zh-CN" altLang="en-US"/>
              <a:t>、速度</a:t>
            </a:r>
            <a:r>
              <a:rPr lang="zh-CN" altLang="en-US"/>
              <a:t>正常</a:t>
            </a:r>
            <a:endParaRPr lang="zh-CN" altLang="en-US"/>
          </a:p>
          <a:p>
            <a:endParaRPr lang="zh-CN" altLang="en-US"/>
          </a:p>
          <a:p>
            <a:r>
              <a:rPr lang="en-US" altLang="zh-CN"/>
              <a:t>3</a:t>
            </a:r>
            <a:r>
              <a:rPr lang="zh-CN" altLang="en-US"/>
              <a:t>、速度更新正常；位置使用</a:t>
            </a:r>
            <a:r>
              <a:rPr lang="en-US" altLang="zh-CN"/>
              <a:t>sigmoid</a:t>
            </a:r>
            <a:r>
              <a:rPr lang="zh-CN" altLang="en-US"/>
              <a:t>函数</a:t>
            </a:r>
            <a:r>
              <a:rPr lang="zh-CN" altLang="en-US"/>
              <a:t>更新</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初始化与更新：每个粒子在解空间中随机初始化，每个粒子都有一个位置和速度，这两个属性在搜索过程中会不断更新。</a:t>
            </a:r>
            <a:endParaRPr lang="zh-CN" altLang="en-US"/>
          </a:p>
          <a:p>
            <a:endParaRPr lang="zh-CN" altLang="en-US"/>
          </a:p>
          <a:p>
            <a:r>
              <a:rPr lang="zh-CN" altLang="en-US"/>
              <a:t>全局最优与个体最优：每个粒子都会记住自己找到的最优解（个体最优），同时也会知道所有粒子中找到的最优解（全局最优）。</a:t>
            </a:r>
            <a:endParaRPr lang="zh-CN" altLang="en-US"/>
          </a:p>
          <a:p>
            <a:endParaRPr lang="zh-CN" altLang="en-US"/>
          </a:p>
          <a:p>
            <a:r>
              <a:rPr lang="zh-CN" altLang="en-US"/>
              <a:t>速度与位置更新：粒子的速度和位置的更新取决于个体最优和全局最优。粒子会根据这两个最优解调整自己的飞行方向。</a:t>
            </a:r>
            <a:endParaRPr lang="zh-CN" altLang="en-US"/>
          </a:p>
          <a:p>
            <a:endParaRPr lang="zh-CN" altLang="en-US"/>
          </a:p>
          <a:p>
            <a:r>
              <a:rPr lang="zh-CN" altLang="en-US"/>
              <a:t>参数设置：PSO算法中有几个重要的参数需要设置，包括粒子的数量（n_particles）、学习因子（通常有两个，分别对应个体最优和全局最优）、惯性权重（控制粒子飞行的惯性）等。</a:t>
            </a:r>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50DE5AE-854A-4B80-820C-1ACCD978BA3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44F22C-E4EF-4ECA-B9AE-8B396F99A3F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26.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18.png"/><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tags" Target="../tags/tag17.xml"/><Relationship Id="rId5" Type="http://schemas.openxmlformats.org/officeDocument/2006/relationships/image" Target="../media/image32.png"/><Relationship Id="rId4" Type="http://schemas.openxmlformats.org/officeDocument/2006/relationships/tags" Target="../tags/tag16.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18.pn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0" Type="http://schemas.openxmlformats.org/officeDocument/2006/relationships/notesSlide" Target="../notesSlides/notesSlide2.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image" Target="../media/image34.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8.png"/><Relationship Id="rId1" Type="http://schemas.openxmlformats.org/officeDocument/2006/relationships/image" Target="../media/image26.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tags" Target="../tags/tag23.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tags" Target="../tags/tag25.xml"/><Relationship Id="rId3" Type="http://schemas.openxmlformats.org/officeDocument/2006/relationships/image" Target="../media/image40.png"/><Relationship Id="rId2" Type="http://schemas.openxmlformats.org/officeDocument/2006/relationships/tags" Target="../tags/tag24.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18.png"/><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tags" Target="../tags/tag28.xml"/><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7.xml"/><Relationship Id="rId7" Type="http://schemas.openxmlformats.org/officeDocument/2006/relationships/image" Target="../media/image46.png"/><Relationship Id="rId6" Type="http://schemas.openxmlformats.org/officeDocument/2006/relationships/tags" Target="../tags/tag30.xml"/><Relationship Id="rId5" Type="http://schemas.openxmlformats.org/officeDocument/2006/relationships/image" Target="../media/image45.png"/><Relationship Id="rId4" Type="http://schemas.openxmlformats.org/officeDocument/2006/relationships/tags" Target="../tags/tag29.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4.xml"/><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9.sv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22.png"/><Relationship Id="rId12" Type="http://schemas.openxmlformats.org/officeDocument/2006/relationships/tags" Target="../tags/tag6.xml"/><Relationship Id="rId11" Type="http://schemas.openxmlformats.org/officeDocument/2006/relationships/image" Target="../media/image21.png"/><Relationship Id="rId10" Type="http://schemas.openxmlformats.org/officeDocument/2006/relationships/tags" Target="../tags/tag5.xml"/><Relationship Id="rId1" Type="http://schemas.openxmlformats.org/officeDocument/2006/relationships/image" Target="../media/image18.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18.png"/><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33.xml"/><Relationship Id="rId2" Type="http://schemas.openxmlformats.org/officeDocument/2006/relationships/image" Target="../media/image1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hyperlink" Target="https://www.kaggle.com/code/mikoajfish99/dimonds-knapsack-problem" TargetMode="External"/><Relationship Id="rId2" Type="http://schemas.openxmlformats.org/officeDocument/2006/relationships/tags" Target="../tags/tag34.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png"/><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19.sv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tags" Target="../tags/tag10.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notesSlide" Target="../notesSlides/notesSlide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19.sv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4.png"/><Relationship Id="rId7" Type="http://schemas.openxmlformats.org/officeDocument/2006/relationships/tags" Target="../tags/tag1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3.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notesSlide" Target="../notesSlides/notesSlide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9.sv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p:cNvSpPr/>
          <p:nvPr/>
        </p:nvSpPr>
        <p:spPr>
          <a:xfrm>
            <a:off x="6778975" y="1392996"/>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p:cNvSpPr/>
          <p:nvPr/>
        </p:nvSpPr>
        <p:spPr>
          <a:xfrm>
            <a:off x="-44848" y="2379133"/>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2446458" y="2837501"/>
            <a:ext cx="3822658" cy="83566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微软雅黑"/>
                <a:ea typeface="微软雅黑"/>
                <a:cs typeface="+mn-cs"/>
              </a:rPr>
              <a:t>0-1 </a:t>
            </a:r>
            <a:r>
              <a:rPr kumimoji="0" lang="zh-CN" altLang="en-US" sz="4400" b="0" i="0" u="none" strike="noStrike" kern="1200" cap="none" spc="0" normalizeH="0" baseline="0" noProof="0" dirty="0">
                <a:ln>
                  <a:noFill/>
                </a:ln>
                <a:solidFill>
                  <a:schemeClr val="bg1"/>
                </a:solidFill>
                <a:effectLst/>
                <a:uLnTx/>
                <a:uFillTx/>
                <a:latin typeface="微软雅黑"/>
                <a:ea typeface="微软雅黑"/>
                <a:cs typeface="+mn-cs"/>
              </a:rPr>
              <a:t>背包问题</a:t>
            </a:r>
            <a:endParaRPr kumimoji="0" lang="zh-CN" altLang="en-US" sz="4400" b="0" i="0"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235" y="3009722"/>
            <a:ext cx="1387140" cy="1151822"/>
          </a:xfrm>
          <a:prstGeom prst="rect">
            <a:avLst/>
          </a:prstGeom>
          <a:effectLst>
            <a:glow rad="12700">
              <a:schemeClr val="bg1">
                <a:alpha val="41000"/>
              </a:schemeClr>
            </a:glow>
          </a:effectLst>
        </p:spPr>
      </p:pic>
      <p:pic>
        <p:nvPicPr>
          <p:cNvPr id="5"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5400" y="293382"/>
            <a:ext cx="1508654" cy="529352"/>
          </a:xfrm>
          <a:prstGeom prst="rect">
            <a:avLst/>
          </a:prstGeom>
        </p:spPr>
      </p:pic>
      <p:grpSp>
        <p:nvGrpSpPr>
          <p:cNvPr id="94" name="组合 93"/>
          <p:cNvGrpSpPr/>
          <p:nvPr/>
        </p:nvGrpSpPr>
        <p:grpSpPr>
          <a:xfrm>
            <a:off x="2181920" y="3754692"/>
            <a:ext cx="4434940" cy="515153"/>
            <a:chOff x="697830" y="4447520"/>
            <a:chExt cx="4342067" cy="499568"/>
          </a:xfrm>
        </p:grpSpPr>
        <p:sp>
          <p:nvSpPr>
            <p:cNvPr id="18" name="矩形: 圆角 17"/>
            <p:cNvSpPr/>
            <p:nvPr/>
          </p:nvSpPr>
          <p:spPr>
            <a:xfrm>
              <a:off x="697830" y="4447520"/>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p:cNvSpPr txBox="1"/>
            <p:nvPr/>
          </p:nvSpPr>
          <p:spPr>
            <a:xfrm>
              <a:off x="956968" y="4551796"/>
              <a:ext cx="4023005" cy="326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Light"/>
                  <a:ea typeface="微软雅黑 Light"/>
                  <a:cs typeface="+mn-cs"/>
                </a:rPr>
                <a:t>汇报人：</a:t>
              </a:r>
              <a:r>
                <a:rPr lang="zh-CN" altLang="en-US" sz="1600" dirty="0">
                  <a:solidFill>
                    <a:srgbClr val="F2F2F2"/>
                  </a:solidFill>
                </a:rPr>
                <a:t>孔郁杰 李品渔 戴圣浩 李慧珊</a:t>
              </a:r>
              <a:endParaRPr kumimoji="0" lang="zh-CN" altLang="en-US" sz="1600" b="0" i="0" u="none" strike="noStrike" kern="1200" cap="none" spc="0" normalizeH="0" baseline="0" noProof="0" dirty="0">
                <a:ln>
                  <a:noFill/>
                </a:ln>
                <a:solidFill>
                  <a:srgbClr val="F2F2F2"/>
                </a:solidFill>
                <a:effectLst/>
                <a:uLnTx/>
                <a:uFillTx/>
                <a:latin typeface="微软雅黑 Light"/>
                <a:ea typeface="微软雅黑 Light"/>
                <a:cs typeface="+mn-cs"/>
              </a:endParaRPr>
            </a:p>
          </p:txBody>
        </p:sp>
      </p:grpSp>
      <p:pic>
        <p:nvPicPr>
          <p:cNvPr id="15" name="图形 1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1857" y="5097825"/>
            <a:ext cx="623999" cy="518142"/>
          </a:xfrm>
          <a:prstGeom prst="rect">
            <a:avLst/>
          </a:prstGeom>
          <a:effectLst>
            <a:glow rad="12700">
              <a:schemeClr val="bg1">
                <a:alpha val="41000"/>
              </a:schemeClr>
            </a:glow>
          </a:effectLst>
        </p:spPr>
      </p:pic>
      <p:pic>
        <p:nvPicPr>
          <p:cNvPr id="21" name="图形 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0642" y="1125928"/>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4966" y="5620170"/>
            <a:ext cx="623999" cy="518142"/>
          </a:xfrm>
          <a:prstGeom prst="rect">
            <a:avLst/>
          </a:prstGeom>
          <a:effectLst>
            <a:glow rad="12700">
              <a:schemeClr val="bg1">
                <a:alpha val="41000"/>
              </a:schemeClr>
            </a:glow>
          </a:effectLst>
        </p:spPr>
      </p:pic>
      <p:pic>
        <p:nvPicPr>
          <p:cNvPr id="26" name="图片 2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427435" y="2389927"/>
            <a:ext cx="3698223"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436360" y="3395980"/>
            <a:ext cx="4072890" cy="8102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动态规划算法采用空间换时间的方法，来降低</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时间复杂度。</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3"/>
          <p:cNvGrpSpPr/>
          <p:nvPr/>
        </p:nvGrpSpPr>
        <p:grpSpPr>
          <a:xfrm>
            <a:off x="1553908" y="2117283"/>
            <a:ext cx="4549168" cy="3210637"/>
            <a:chOff x="884526" y="1280367"/>
            <a:chExt cx="4549168" cy="3210637"/>
          </a:xfrm>
          <a:solidFill>
            <a:srgbClr val="003F87"/>
          </a:solidFill>
        </p:grpSpPr>
        <p:sp>
          <p:nvSpPr>
            <p:cNvPr id="18" name="任意多边形: 形状 69"/>
            <p:cNvSpPr/>
            <p:nvPr/>
          </p:nvSpPr>
          <p:spPr>
            <a:xfrm>
              <a:off x="884526" y="1280367"/>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p:cNvSpPr txBox="1"/>
            <p:nvPr/>
          </p:nvSpPr>
          <p:spPr>
            <a:xfrm>
              <a:off x="1447646" y="2067889"/>
              <a:ext cx="3115945" cy="460375"/>
            </a:xfrm>
            <a:prstGeom prst="rect">
              <a:avLst/>
            </a:prstGeom>
            <a:grp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时间复杂度：O(2^n)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1504161" y="2067889"/>
              <a:ext cx="3002280" cy="460375"/>
            </a:xfrm>
            <a:prstGeom prst="rect">
              <a:avLst/>
            </a:prstGeom>
            <a:solidFill>
              <a:srgbClr val="003F87"/>
            </a:solid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时间复杂度：O(n*c)</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0" name="文本框 19"/>
          <p:cNvSpPr txBox="1"/>
          <p:nvPr/>
        </p:nvSpPr>
        <p:spPr>
          <a:xfrm>
            <a:off x="2191958" y="3878895"/>
            <a:ext cx="3002280" cy="460375"/>
          </a:xfrm>
          <a:prstGeom prst="rect">
            <a:avLst/>
          </a:prstGeom>
          <a:solidFill>
            <a:srgbClr val="003F87"/>
          </a:solid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空间复杂度：O(n*c)</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22" name="Group 21"/>
          <p:cNvGrpSpPr/>
          <p:nvPr/>
        </p:nvGrpSpPr>
        <p:grpSpPr>
          <a:xfrm>
            <a:off x="596747" y="133932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7494213" y="3113429"/>
              <a:ext cx="3943279" cy="848246"/>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rPr>
                <a:t>贪婪算法</a:t>
              </a:r>
              <a:endPar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pic>
        <p:nvPicPr>
          <p:cNvPr id="1026" name="Picture 2" descr="1: Knapsack Problem (KP). | Download Scientific Diagram"/>
          <p:cNvPicPr>
            <a:picLocks noChangeAspect="1" noChangeArrowheads="1"/>
          </p:cNvPicPr>
          <p:nvPr/>
        </p:nvPicPr>
        <p:blipFill rotWithShape="1">
          <a:blip r:embed="rId4">
            <a:extLst>
              <a:ext uri="{28A0092B-C50C-407E-A947-70E740481C1C}">
                <a14:useLocalDpi xmlns:a14="http://schemas.microsoft.com/office/drawing/2010/main" val="0"/>
              </a:ext>
            </a:extLst>
          </a:blip>
          <a:srcRect l="3242" t="2506" r="2817"/>
          <a:stretch>
            <a:fillRect/>
          </a:stretch>
        </p:blipFill>
        <p:spPr bwMode="auto">
          <a:xfrm>
            <a:off x="1045162" y="1967909"/>
            <a:ext cx="4120370" cy="385637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a:ea typeface="微软雅黑 Light"/>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a:ea typeface="微软雅黑 Light"/>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40" name="组合 39"/>
          <p:cNvGrpSpPr/>
          <p:nvPr/>
        </p:nvGrpSpPr>
        <p:grpSpPr>
          <a:xfrm>
            <a:off x="6547617" y="1018532"/>
            <a:ext cx="3036037" cy="504000"/>
            <a:chOff x="7293141" y="1950630"/>
            <a:chExt cx="3036037"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54" name="矩形 53"/>
            <p:cNvSpPr/>
            <p:nvPr/>
          </p:nvSpPr>
          <p:spPr>
            <a:xfrm>
              <a:off x="7985121" y="2039010"/>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1.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制定变量</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6" name="Group 5"/>
          <p:cNvGrpSpPr/>
          <p:nvPr/>
        </p:nvGrpSpPr>
        <p:grpSpPr>
          <a:xfrm>
            <a:off x="587397" y="1018532"/>
            <a:ext cx="4829252" cy="5285084"/>
            <a:chOff x="433734" y="1145372"/>
            <a:chExt cx="4829252" cy="5285084"/>
          </a:xfrm>
        </p:grpSpPr>
        <p:sp>
          <p:nvSpPr>
            <p:cNvPr id="5" name="矩形 64"/>
            <p:cNvSpPr/>
            <p:nvPr/>
          </p:nvSpPr>
          <p:spPr>
            <a:xfrm>
              <a:off x="433734" y="1145372"/>
              <a:ext cx="4829252" cy="528508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pic>
          <p:nvPicPr>
            <p:cNvPr id="3" name="Picture 2"/>
            <p:cNvPicPr>
              <a:picLocks noChangeAspect="1"/>
            </p:cNvPicPr>
            <p:nvPr/>
          </p:nvPicPr>
          <p:blipFill>
            <a:blip r:embed="rId2"/>
            <a:stretch>
              <a:fillRect/>
            </a:stretch>
          </p:blipFill>
          <p:spPr>
            <a:xfrm>
              <a:off x="666026" y="1394097"/>
              <a:ext cx="4364668" cy="4787634"/>
            </a:xfrm>
            <a:prstGeom prst="rect">
              <a:avLst/>
            </a:prstGeom>
          </p:spPr>
        </p:pic>
      </p:grpSp>
      <p:grpSp>
        <p:nvGrpSpPr>
          <p:cNvPr id="7" name="组合 39"/>
          <p:cNvGrpSpPr/>
          <p:nvPr/>
        </p:nvGrpSpPr>
        <p:grpSpPr>
          <a:xfrm>
            <a:off x="6547617" y="2064357"/>
            <a:ext cx="3036037" cy="504000"/>
            <a:chOff x="7293141" y="1950630"/>
            <a:chExt cx="3036037" cy="504000"/>
          </a:xfrm>
        </p:grpSpPr>
        <p:grpSp>
          <p:nvGrpSpPr>
            <p:cNvPr id="8" name="组合 50"/>
            <p:cNvGrpSpPr/>
            <p:nvPr/>
          </p:nvGrpSpPr>
          <p:grpSpPr>
            <a:xfrm>
              <a:off x="7293141" y="1950630"/>
              <a:ext cx="504000" cy="504000"/>
              <a:chOff x="7212931" y="1819110"/>
              <a:chExt cx="681789" cy="681789"/>
            </a:xfrm>
          </p:grpSpPr>
          <p:sp>
            <p:nvSpPr>
              <p:cNvPr id="1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1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9" name="矩形 53"/>
            <p:cNvSpPr/>
            <p:nvPr/>
          </p:nvSpPr>
          <p:spPr>
            <a:xfrm>
              <a:off x="7985121" y="2039010"/>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2.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重量限制</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7" name="组合 39"/>
          <p:cNvGrpSpPr/>
          <p:nvPr/>
        </p:nvGrpSpPr>
        <p:grpSpPr>
          <a:xfrm>
            <a:off x="6592338" y="3111419"/>
            <a:ext cx="4394030" cy="819150"/>
            <a:chOff x="7293141" y="1834038"/>
            <a:chExt cx="4394030" cy="819150"/>
          </a:xfrm>
        </p:grpSpPr>
        <p:grpSp>
          <p:nvGrpSpPr>
            <p:cNvPr id="18" name="组合 50"/>
            <p:cNvGrpSpPr/>
            <p:nvPr/>
          </p:nvGrpSpPr>
          <p:grpSpPr>
            <a:xfrm>
              <a:off x="7293141" y="1950630"/>
              <a:ext cx="504000" cy="504000"/>
              <a:chOff x="7212931" y="1819110"/>
              <a:chExt cx="681789" cy="681789"/>
            </a:xfrm>
          </p:grpSpPr>
          <p:sp>
            <p:nvSpPr>
              <p:cNvPr id="22"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23"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19" name="组合 51"/>
            <p:cNvGrpSpPr/>
            <p:nvPr/>
          </p:nvGrpSpPr>
          <p:grpSpPr>
            <a:xfrm>
              <a:off x="7985121" y="1834038"/>
              <a:ext cx="3702050" cy="819150"/>
              <a:chOff x="3400604" y="1711224"/>
              <a:chExt cx="3702050" cy="819150"/>
            </a:xfrm>
          </p:grpSpPr>
          <p:sp>
            <p:nvSpPr>
              <p:cNvPr id="20" name="矩形 52"/>
              <p:cNvSpPr/>
              <p:nvPr/>
            </p:nvSpPr>
            <p:spPr>
              <a:xfrm>
                <a:off x="3400604" y="2079524"/>
                <a:ext cx="3702050" cy="45085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按照物品的性价比：价值</a:t>
                </a:r>
                <a:r>
                  <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 / </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容量</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1" name="矩形 53"/>
              <p:cNvSpPr/>
              <p:nvPr/>
            </p:nvSpPr>
            <p:spPr>
              <a:xfrm>
                <a:off x="3400604" y="1711224"/>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3.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贪婪策略</a:t>
                </a:r>
                <a:endPar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24" name="组合 39"/>
          <p:cNvGrpSpPr/>
          <p:nvPr/>
        </p:nvGrpSpPr>
        <p:grpSpPr>
          <a:xfrm>
            <a:off x="6547617" y="4410397"/>
            <a:ext cx="4858985" cy="1178851"/>
            <a:chOff x="7293141" y="1834038"/>
            <a:chExt cx="4858985" cy="1178851"/>
          </a:xfrm>
        </p:grpSpPr>
        <p:grpSp>
          <p:nvGrpSpPr>
            <p:cNvPr id="25" name="组合 50"/>
            <p:cNvGrpSpPr/>
            <p:nvPr/>
          </p:nvGrpSpPr>
          <p:grpSpPr>
            <a:xfrm>
              <a:off x="7293141" y="1950630"/>
              <a:ext cx="504000" cy="504000"/>
              <a:chOff x="7212931" y="1819110"/>
              <a:chExt cx="681789" cy="681789"/>
            </a:xfrm>
          </p:grpSpPr>
          <p:sp>
            <p:nvSpPr>
              <p:cNvPr id="3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3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grpSp>
          <p:nvGrpSpPr>
            <p:cNvPr id="26" name="组合 51"/>
            <p:cNvGrpSpPr/>
            <p:nvPr/>
          </p:nvGrpSpPr>
          <p:grpSpPr>
            <a:xfrm>
              <a:off x="7985120" y="1834038"/>
              <a:ext cx="4167006" cy="1178851"/>
              <a:chOff x="3400603" y="1711224"/>
              <a:chExt cx="4167006" cy="1178851"/>
            </a:xfrm>
          </p:grpSpPr>
          <p:sp>
            <p:nvSpPr>
              <p:cNvPr id="28" name="矩形 52"/>
              <p:cNvSpPr/>
              <p:nvPr/>
            </p:nvSpPr>
            <p:spPr>
              <a:xfrm>
                <a:off x="3400603" y="2079815"/>
                <a:ext cx="4167006" cy="81026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选择</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性价比最高的物品放入背包中，直到背包无法再容纳更多的物品为止</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29" name="矩形 53"/>
              <p:cNvSpPr/>
              <p:nvPr/>
            </p:nvSpPr>
            <p:spPr>
              <a:xfrm>
                <a:off x="3400604" y="1711224"/>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4.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进行排序</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32" name="组合 39"/>
          <p:cNvGrpSpPr/>
          <p:nvPr/>
        </p:nvGrpSpPr>
        <p:grpSpPr>
          <a:xfrm>
            <a:off x="6547617" y="5701969"/>
            <a:ext cx="3036037" cy="504000"/>
            <a:chOff x="7293141" y="1950630"/>
            <a:chExt cx="3036037" cy="504000"/>
          </a:xfrm>
        </p:grpSpPr>
        <p:grpSp>
          <p:nvGrpSpPr>
            <p:cNvPr id="33" name="组合 50"/>
            <p:cNvGrpSpPr/>
            <p:nvPr/>
          </p:nvGrpSpPr>
          <p:grpSpPr>
            <a:xfrm>
              <a:off x="7293141" y="1950630"/>
              <a:ext cx="504000" cy="504000"/>
              <a:chOff x="7212931" y="1819110"/>
              <a:chExt cx="681789" cy="681789"/>
            </a:xfrm>
          </p:grpSpPr>
          <p:sp>
            <p:nvSpPr>
              <p:cNvPr id="3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3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34" name="矩形 53"/>
            <p:cNvSpPr/>
            <p:nvPr/>
          </p:nvSpPr>
          <p:spPr>
            <a:xfrm>
              <a:off x="7985121" y="2039010"/>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lang="en-US" altLang="zh-CN"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5.</a:t>
              </a: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 </a:t>
              </a:r>
              <a:r>
                <a:rPr lang="zh-CN" altLang="en-US"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计算</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cxnSp>
        <p:nvCxnSpPr>
          <p:cNvPr id="64" name="Connector: Elbow 63"/>
          <p:cNvCxnSpPr>
            <a:endCxn id="55" idx="2"/>
          </p:cNvCxnSpPr>
          <p:nvPr/>
        </p:nvCxnSpPr>
        <p:spPr>
          <a:xfrm flipV="1">
            <a:off x="3994951" y="1270532"/>
            <a:ext cx="2552666" cy="793825"/>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endCxn id="10" idx="2"/>
          </p:cNvCxnSpPr>
          <p:nvPr/>
        </p:nvCxnSpPr>
        <p:spPr>
          <a:xfrm flipV="1">
            <a:off x="3994951" y="2316357"/>
            <a:ext cx="2552666" cy="911654"/>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2" idx="2"/>
          </p:cNvCxnSpPr>
          <p:nvPr/>
        </p:nvCxnSpPr>
        <p:spPr>
          <a:xfrm>
            <a:off x="5184357" y="3480011"/>
            <a:ext cx="1407981" cy="0"/>
          </a:xfrm>
          <a:prstGeom prst="straightConnector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p:cNvCxnSpPr>
            <a:endCxn id="30" idx="2"/>
          </p:cNvCxnSpPr>
          <p:nvPr/>
        </p:nvCxnSpPr>
        <p:spPr>
          <a:xfrm>
            <a:off x="4024170" y="4365265"/>
            <a:ext cx="2523447" cy="413724"/>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p:cNvCxnSpPr>
            <a:endCxn id="35" idx="2"/>
          </p:cNvCxnSpPr>
          <p:nvPr/>
        </p:nvCxnSpPr>
        <p:spPr>
          <a:xfrm>
            <a:off x="4447713" y="5362113"/>
            <a:ext cx="2099904" cy="591856"/>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395980"/>
            <a:ext cx="4549140" cy="81026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只考虑当前步骤的局部最优选择，</a:t>
            </a:r>
            <a:endParaRPr kumimoji="0" lang="en-US" altLang="zh-CN"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white"/>
                </a:solidFill>
                <a:effectLst/>
                <a:uLnTx/>
                <a:uFillTx/>
                <a:latin typeface="微软雅黑 Light" panose="020B0502040204020203" pitchFamily="34" charset="-122"/>
                <a:ea typeface="微软雅黑 Light" panose="020B0502040204020203" pitchFamily="34" charset="-122"/>
                <a:sym typeface="+mn-ea"/>
              </a:rPr>
              <a:t>贪婪选择可能会导致错过了更优的解决方案</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3"/>
          <p:cNvGrpSpPr/>
          <p:nvPr/>
        </p:nvGrpSpPr>
        <p:grpSpPr>
          <a:xfrm>
            <a:off x="1553908" y="2117283"/>
            <a:ext cx="4549168" cy="3210637"/>
            <a:chOff x="884526" y="1280367"/>
            <a:chExt cx="4549168" cy="3210637"/>
          </a:xfrm>
          <a:solidFill>
            <a:srgbClr val="003F87"/>
          </a:solidFill>
        </p:grpSpPr>
        <p:sp>
          <p:nvSpPr>
            <p:cNvPr id="18" name="任意多边形: 形状 69"/>
            <p:cNvSpPr/>
            <p:nvPr/>
          </p:nvSpPr>
          <p:spPr>
            <a:xfrm>
              <a:off x="884526" y="1280367"/>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文本框 18"/>
            <p:cNvSpPr txBox="1"/>
            <p:nvPr/>
          </p:nvSpPr>
          <p:spPr>
            <a:xfrm>
              <a:off x="1447646" y="2067889"/>
              <a:ext cx="3115945" cy="460375"/>
            </a:xfrm>
            <a:prstGeom prst="rect">
              <a:avLst/>
            </a:prstGeom>
            <a:grp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时间复杂度：O(2^n)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1522701" y="2067767"/>
              <a:ext cx="3427730" cy="460375"/>
            </a:xfrm>
            <a:prstGeom prst="rect">
              <a:avLst/>
            </a:prstGeom>
            <a:solidFill>
              <a:srgbClr val="003F87"/>
            </a:solid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时间复杂度：O(n</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*logn</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0" name="文本框 19"/>
          <p:cNvSpPr txBox="1"/>
          <p:nvPr/>
        </p:nvSpPr>
        <p:spPr>
          <a:xfrm>
            <a:off x="2543748" y="3878895"/>
            <a:ext cx="2650490" cy="460375"/>
          </a:xfrm>
          <a:prstGeom prst="rect">
            <a:avLst/>
          </a:prstGeom>
          <a:solidFill>
            <a:srgbClr val="003F87"/>
          </a:solid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空间复杂度：O(n)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22" name="Group 21"/>
          <p:cNvGrpSpPr/>
          <p:nvPr/>
        </p:nvGrpSpPr>
        <p:grpSpPr>
          <a:xfrm>
            <a:off x="596747" y="133932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7481825" y="2605267"/>
              <a:ext cx="3943279" cy="848246"/>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lang="zh-CN" altLang="en-US" sz="4800" dirty="0">
                  <a:solidFill>
                    <a:schemeClr val="bg1"/>
                  </a:solidFill>
                  <a:latin typeface="微软雅黑"/>
                  <a:ea typeface="微软雅黑"/>
                </a:rPr>
                <a:t>禁忌搜索</a:t>
              </a:r>
              <a:endPar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l="13207" r="13207"/>
          <a:stretch>
            <a:fillRect/>
          </a:stretch>
        </p:blipFill>
        <p:spPr bwMode="auto">
          <a:xfrm>
            <a:off x="1047405" y="1965514"/>
            <a:ext cx="4120370" cy="3856372"/>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337864" y="3854223"/>
            <a:ext cx="3957162" cy="368300"/>
          </a:xfrm>
          <a:prstGeom prst="rect">
            <a:avLst/>
          </a:prstGeom>
          <a:noFill/>
        </p:spPr>
        <p:txBody>
          <a:bodyPr wrap="square">
            <a:spAutoFit/>
          </a:bodyPr>
          <a:lstStyle/>
          <a:p>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维护禁忌列表，防止重复</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搜索</a:t>
            </a:r>
            <a:endPar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a:ea typeface="微软雅黑 Light"/>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a:ea typeface="微软雅黑 Light"/>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sp>
        <p:nvSpPr>
          <p:cNvPr id="5" name="矩形 64"/>
          <p:cNvSpPr/>
          <p:nvPr/>
        </p:nvSpPr>
        <p:spPr>
          <a:xfrm>
            <a:off x="587397" y="2265868"/>
            <a:ext cx="4829252" cy="306073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3" name="Group 52"/>
          <p:cNvGrpSpPr/>
          <p:nvPr/>
        </p:nvGrpSpPr>
        <p:grpSpPr>
          <a:xfrm>
            <a:off x="6275967" y="1713789"/>
            <a:ext cx="4860890" cy="4084863"/>
            <a:chOff x="6339071" y="1790349"/>
            <a:chExt cx="4860890" cy="4084863"/>
          </a:xfrm>
        </p:grpSpPr>
        <p:grpSp>
          <p:nvGrpSpPr>
            <p:cNvPr id="40" name="组合 39"/>
            <p:cNvGrpSpPr/>
            <p:nvPr/>
          </p:nvGrpSpPr>
          <p:grpSpPr>
            <a:xfrm>
              <a:off x="6339071" y="1790349"/>
              <a:ext cx="4008088" cy="504000"/>
              <a:chOff x="7293141" y="1950630"/>
              <a:chExt cx="4008088"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54" name="矩形 53"/>
              <p:cNvSpPr/>
              <p:nvPr/>
            </p:nvSpPr>
            <p:spPr>
              <a:xfrm>
                <a:off x="7985121" y="2039010"/>
                <a:ext cx="3316108"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1.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随机选物品来生成初始解</a:t>
                </a:r>
                <a:endPar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7" name="组合 39"/>
            <p:cNvGrpSpPr/>
            <p:nvPr/>
          </p:nvGrpSpPr>
          <p:grpSpPr>
            <a:xfrm>
              <a:off x="6340763" y="4335726"/>
              <a:ext cx="4497759" cy="620592"/>
              <a:chOff x="7293141" y="1834038"/>
              <a:chExt cx="4497759" cy="620592"/>
            </a:xfrm>
          </p:grpSpPr>
          <p:grpSp>
            <p:nvGrpSpPr>
              <p:cNvPr id="18" name="组合 50"/>
              <p:cNvGrpSpPr/>
              <p:nvPr/>
            </p:nvGrpSpPr>
            <p:grpSpPr>
              <a:xfrm>
                <a:off x="7293141" y="1950630"/>
                <a:ext cx="504000" cy="504000"/>
                <a:chOff x="7212931" y="1819110"/>
                <a:chExt cx="681789" cy="681789"/>
              </a:xfrm>
            </p:grpSpPr>
            <p:sp>
              <p:nvSpPr>
                <p:cNvPr id="22"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23"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21" name="矩形 53"/>
              <p:cNvSpPr/>
              <p:nvPr/>
            </p:nvSpPr>
            <p:spPr>
              <a:xfrm>
                <a:off x="7985121" y="1834038"/>
                <a:ext cx="3805779"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3.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更新禁忌列表</a:t>
                </a:r>
                <a:endPar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24" name="组合 39"/>
            <p:cNvGrpSpPr/>
            <p:nvPr/>
          </p:nvGrpSpPr>
          <p:grpSpPr>
            <a:xfrm>
              <a:off x="6339071" y="2969548"/>
              <a:ext cx="4860890" cy="2905664"/>
              <a:chOff x="7293141" y="1950630"/>
              <a:chExt cx="4860890" cy="2905664"/>
            </a:xfrm>
          </p:grpSpPr>
          <p:grpSp>
            <p:nvGrpSpPr>
              <p:cNvPr id="25" name="组合 50"/>
              <p:cNvGrpSpPr/>
              <p:nvPr/>
            </p:nvGrpSpPr>
            <p:grpSpPr>
              <a:xfrm>
                <a:off x="7293141" y="1950630"/>
                <a:ext cx="504000" cy="504000"/>
                <a:chOff x="7212931" y="1819110"/>
                <a:chExt cx="681789" cy="681789"/>
              </a:xfrm>
            </p:grpSpPr>
            <p:sp>
              <p:nvSpPr>
                <p:cNvPr id="3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a:ea typeface="微软雅黑 Light"/>
                    <a:cs typeface="+mn-cs"/>
                  </a:endParaRPr>
                </a:p>
              </p:txBody>
            </p:sp>
            <p:sp>
              <p:nvSpPr>
                <p:cNvPr id="3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F0502020204030204"/>
                    <a:ea typeface="等线" panose="02010600030101010101" pitchFamily="2" charset="-122"/>
                    <a:cs typeface="+mn-cs"/>
                  </a:endParaRPr>
                </a:p>
              </p:txBody>
            </p:sp>
          </p:grpSp>
          <p:sp>
            <p:nvSpPr>
              <p:cNvPr id="28" name="矩形 52"/>
              <p:cNvSpPr/>
              <p:nvPr/>
            </p:nvSpPr>
            <p:spPr>
              <a:xfrm>
                <a:off x="7987025" y="3685989"/>
                <a:ext cx="4167006" cy="1170305"/>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如果邻解的价值高于当前解，则更新当前解为邻解，并更新最佳解。</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同时将邻解</a:t>
                </a:r>
                <a:r>
                  <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加入禁忌列表。</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grpSp>
      <p:pic>
        <p:nvPicPr>
          <p:cNvPr id="38" name="Picture 37"/>
          <p:cNvPicPr>
            <a:picLocks noChangeAspect="1"/>
          </p:cNvPicPr>
          <p:nvPr/>
        </p:nvPicPr>
        <p:blipFill>
          <a:blip r:embed="rId2"/>
          <a:stretch>
            <a:fillRect/>
          </a:stretch>
        </p:blipFill>
        <p:spPr>
          <a:xfrm>
            <a:off x="746301" y="2544441"/>
            <a:ext cx="4511444" cy="794579"/>
          </a:xfrm>
          <a:prstGeom prst="rect">
            <a:avLst/>
          </a:prstGeom>
        </p:spPr>
      </p:pic>
      <p:pic>
        <p:nvPicPr>
          <p:cNvPr id="52" name="Picture 51"/>
          <p:cNvPicPr>
            <a:picLocks noChangeAspect="1"/>
          </p:cNvPicPr>
          <p:nvPr/>
        </p:nvPicPr>
        <p:blipFill>
          <a:blip r:embed="rId3"/>
          <a:stretch>
            <a:fillRect/>
          </a:stretch>
        </p:blipFill>
        <p:spPr>
          <a:xfrm>
            <a:off x="746301" y="3562323"/>
            <a:ext cx="4511444" cy="1438023"/>
          </a:xfrm>
          <a:prstGeom prst="rect">
            <a:avLst/>
          </a:prstGeom>
        </p:spPr>
      </p:pic>
      <p:cxnSp>
        <p:nvCxnSpPr>
          <p:cNvPr id="58" name="Connector: Elbow 57"/>
          <p:cNvCxnSpPr>
            <a:stCxn id="38" idx="3"/>
            <a:endCxn id="55" idx="2"/>
          </p:cNvCxnSpPr>
          <p:nvPr/>
        </p:nvCxnSpPr>
        <p:spPr>
          <a:xfrm flipV="1">
            <a:off x="5257800" y="1965960"/>
            <a:ext cx="1017905" cy="975995"/>
          </a:xfrm>
          <a:prstGeom prst="bentConnector3">
            <a:avLst>
              <a:gd name="adj1" fmla="val 5003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p:cNvCxnSpPr>
            <a:stCxn id="52" idx="3"/>
            <a:endCxn id="30" idx="2"/>
          </p:cNvCxnSpPr>
          <p:nvPr/>
        </p:nvCxnSpPr>
        <p:spPr>
          <a:xfrm flipV="1">
            <a:off x="5257800" y="3145155"/>
            <a:ext cx="1017905" cy="1136650"/>
          </a:xfrm>
          <a:prstGeom prst="bentConnector3">
            <a:avLst>
              <a:gd name="adj1" fmla="val 5003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p:cNvCxnSpPr>
            <a:endCxn id="22" idx="2"/>
          </p:cNvCxnSpPr>
          <p:nvPr/>
        </p:nvCxnSpPr>
        <p:spPr>
          <a:xfrm>
            <a:off x="5257745" y="4317790"/>
            <a:ext cx="1019914" cy="309968"/>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2" name="矩形 52"/>
          <p:cNvSpPr/>
          <p:nvPr>
            <p:custDataLst>
              <p:tags r:id="rId4"/>
            </p:custDataLst>
          </p:nvPr>
        </p:nvSpPr>
        <p:spPr>
          <a:xfrm>
            <a:off x="6967946" y="3144987"/>
            <a:ext cx="4167006" cy="81026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lang="zh-CN" altLang="zh-CN" dirty="0">
                <a:solidFill>
                  <a:srgbClr val="E7E6E6">
                    <a:lumMod val="10000"/>
                  </a:srgbClr>
                </a:solidFill>
                <a:latin typeface="微软雅黑 Light"/>
                <a:ea typeface="微软雅黑 Light"/>
                <a:sym typeface="+mn-ea"/>
              </a:rPr>
              <a:t>随机</a:t>
            </a:r>
            <a:r>
              <a:rPr lang="zh-CN" altLang="zh-CN" dirty="0">
                <a:solidFill>
                  <a:srgbClr val="E7E6E6">
                    <a:lumMod val="10000"/>
                  </a:srgbClr>
                </a:solidFill>
                <a:latin typeface="微软雅黑 Light"/>
                <a:ea typeface="微软雅黑 Light"/>
                <a:sym typeface="+mn-ea"/>
              </a:rPr>
              <a:t>翻转一位，确保邻解的重量不超过背包的最大承重，并且不在禁忌列表中</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3" name="矩形 53"/>
          <p:cNvSpPr/>
          <p:nvPr>
            <p:custDataLst>
              <p:tags r:id="rId5"/>
            </p:custDataLst>
          </p:nvPr>
        </p:nvSpPr>
        <p:spPr>
          <a:xfrm>
            <a:off x="6967947" y="2776396"/>
            <a:ext cx="4634965"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2.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生成邻解</a:t>
            </a:r>
            <a:endParaRPr lang="en-US" altLang="zh-CN" b="1"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246755"/>
            <a:ext cx="4549140" cy="152971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禁集列表</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长期记忆</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领域</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搜索</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灵活性</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形状 69"/>
          <p:cNvSpPr/>
          <p:nvPr/>
        </p:nvSpPr>
        <p:spPr>
          <a:xfrm>
            <a:off x="1553845" y="2117090"/>
            <a:ext cx="4549140" cy="32105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custDataLst>
              <p:tags r:id="rId3"/>
            </p:custDataLst>
          </p:nvPr>
        </p:nvSpPr>
        <p:spPr>
          <a:xfrm>
            <a:off x="3431580" y="3095523"/>
            <a:ext cx="793750" cy="460375"/>
          </a:xfrm>
          <a:prstGeom prst="rect">
            <a:avLst/>
          </a:prstGeom>
          <a:solidFill>
            <a:srgbClr val="003F87"/>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p:custDataLst>
              <p:tags r:id="rId4"/>
            </p:custDataLst>
          </p:nvPr>
        </p:nvSpPr>
        <p:spPr>
          <a:xfrm>
            <a:off x="1642110" y="3755390"/>
            <a:ext cx="4372610" cy="450850"/>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b="0" i="0" u="none" strike="noStrike" kern="1200" cap="none" spc="0" normalizeH="0" baseline="0" noProof="0" dirty="0" err="1">
                <a:ln>
                  <a:noFill/>
                </a:ln>
                <a:solidFill>
                  <a:prstClr val="white"/>
                </a:solidFill>
                <a:effectLst/>
                <a:uLnTx/>
                <a:uFillTx/>
                <a:latin typeface="微软雅黑 Light" panose="020B0502040204020203" pitchFamily="34" charset="-122"/>
                <a:ea typeface="微软雅黑 Light" panose="020B0502040204020203" pitchFamily="34" charset="-122"/>
                <a:cs typeface="+mn-cs"/>
              </a:rPr>
              <a:t>tabu_size = n</a:t>
            </a: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2" name="Group 21"/>
          <p:cNvGrpSpPr/>
          <p:nvPr/>
        </p:nvGrpSpPr>
        <p:grpSpPr>
          <a:xfrm>
            <a:off x="596747" y="133043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p:cNvSpPr txBox="1"/>
            <p:nvPr/>
          </p:nvSpPr>
          <p:spPr>
            <a:xfrm>
              <a:off x="7494213" y="2715919"/>
              <a:ext cx="3943279" cy="903605"/>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模拟退火算法</a:t>
              </a:r>
              <a:endPar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724660" y="2718435"/>
            <a:ext cx="2705100" cy="2336800"/>
          </a:xfrm>
          <a:prstGeom prst="rect">
            <a:avLst/>
          </a:prstGeom>
        </p:spPr>
      </p:pic>
      <p:sp>
        <p:nvSpPr>
          <p:cNvPr id="19" name="TextBox 18"/>
          <p:cNvSpPr txBox="1"/>
          <p:nvPr>
            <p:custDataLst>
              <p:tags r:id="rId6"/>
            </p:custDataLst>
          </p:nvPr>
        </p:nvSpPr>
        <p:spPr>
          <a:xfrm>
            <a:off x="7337864" y="3854223"/>
            <a:ext cx="3957162" cy="368300"/>
          </a:xfrm>
          <a:prstGeom prst="rect">
            <a:avLst/>
          </a:prstGeom>
          <a:noFill/>
        </p:spPr>
        <p:txBody>
          <a:bodyPr wrap="square">
            <a:spAutoFit/>
          </a:bodyPr>
          <a:p>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模拟金属</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原子温度降低</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过程</a:t>
            </a:r>
            <a:endPar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830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算法解析</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sp>
        <p:nvSpPr>
          <p:cNvPr id="5" name="矩形 64"/>
          <p:cNvSpPr/>
          <p:nvPr/>
        </p:nvSpPr>
        <p:spPr>
          <a:xfrm>
            <a:off x="2176780" y="688975"/>
            <a:ext cx="7837805" cy="554799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pic>
        <p:nvPicPr>
          <p:cNvPr id="12" name="图片 11"/>
          <p:cNvPicPr>
            <a:picLocks noChangeAspect="1"/>
          </p:cNvPicPr>
          <p:nvPr/>
        </p:nvPicPr>
        <p:blipFill>
          <a:blip r:embed="rId2"/>
          <a:stretch>
            <a:fillRect/>
          </a:stretch>
        </p:blipFill>
        <p:spPr>
          <a:xfrm>
            <a:off x="2385695" y="854710"/>
            <a:ext cx="7419975" cy="5194935"/>
          </a:xfrm>
          <a:prstGeom prst="rect">
            <a:avLst/>
          </a:prstGeom>
        </p:spPr>
      </p:pic>
      <p:cxnSp>
        <p:nvCxnSpPr>
          <p:cNvPr id="64" name="Connector: Elbow 63"/>
          <p:cNvCxnSpPr/>
          <p:nvPr/>
        </p:nvCxnSpPr>
        <p:spPr>
          <a:xfrm flipV="1">
            <a:off x="4980940" y="1282065"/>
            <a:ext cx="5010150" cy="513080"/>
          </a:xfrm>
          <a:prstGeom prst="bentConnector3">
            <a:avLst>
              <a:gd name="adj1" fmla="val 5001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0087742" y="1057267"/>
            <a:ext cx="2944597" cy="504000"/>
            <a:chOff x="7561746" y="2241460"/>
            <a:chExt cx="2944597" cy="504000"/>
          </a:xfrm>
        </p:grpSpPr>
        <p:grpSp>
          <p:nvGrpSpPr>
            <p:cNvPr id="51" name="组合 50"/>
            <p:cNvGrpSpPr/>
            <p:nvPr/>
          </p:nvGrpSpPr>
          <p:grpSpPr>
            <a:xfrm>
              <a:off x="7561746" y="2241460"/>
              <a:ext cx="504000" cy="504000"/>
              <a:chOff x="7576288" y="2212532"/>
              <a:chExt cx="681789" cy="681789"/>
            </a:xfrm>
          </p:grpSpPr>
          <p:sp>
            <p:nvSpPr>
              <p:cNvPr id="55" name="椭圆 54"/>
              <p:cNvSpPr/>
              <p:nvPr/>
            </p:nvSpPr>
            <p:spPr>
              <a:xfrm>
                <a:off x="7576288" y="221253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Freeform 15"/>
              <p:cNvSpPr>
                <a:spLocks noEditPoints="1"/>
              </p:cNvSpPr>
              <p:nvPr/>
            </p:nvSpPr>
            <p:spPr bwMode="auto">
              <a:xfrm>
                <a:off x="7763188" y="2311555"/>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4" name="矩形 53"/>
            <p:cNvSpPr/>
            <p:nvPr/>
          </p:nvSpPr>
          <p:spPr>
            <a:xfrm>
              <a:off x="8162286" y="2305075"/>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接受参数</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cxnSp>
        <p:nvCxnSpPr>
          <p:cNvPr id="14" name="Connector: Elbow 63"/>
          <p:cNvCxnSpPr/>
          <p:nvPr/>
        </p:nvCxnSpPr>
        <p:spPr>
          <a:xfrm rot="16200000" flipV="1">
            <a:off x="1772285" y="1804670"/>
            <a:ext cx="1172845" cy="843280"/>
          </a:xfrm>
          <a:prstGeom prst="bentConnector3">
            <a:avLst>
              <a:gd name="adj1" fmla="val 50000"/>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46647" y="1378577"/>
            <a:ext cx="2344057" cy="504000"/>
            <a:chOff x="6396986" y="2241460"/>
            <a:chExt cx="2344057" cy="504000"/>
          </a:xfrm>
        </p:grpSpPr>
        <p:grpSp>
          <p:nvGrpSpPr>
            <p:cNvPr id="16" name="组合 15"/>
            <p:cNvGrpSpPr/>
            <p:nvPr/>
          </p:nvGrpSpPr>
          <p:grpSpPr>
            <a:xfrm>
              <a:off x="7561746" y="2241460"/>
              <a:ext cx="504000" cy="504000"/>
              <a:chOff x="7576288" y="2212532"/>
              <a:chExt cx="681789" cy="681789"/>
            </a:xfrm>
          </p:grpSpPr>
          <p:sp>
            <p:nvSpPr>
              <p:cNvPr id="37" name="椭圆 36"/>
              <p:cNvSpPr/>
              <p:nvPr/>
            </p:nvSpPr>
            <p:spPr>
              <a:xfrm>
                <a:off x="7576288" y="221253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38" name="Freeform 15"/>
              <p:cNvSpPr>
                <a:spLocks noEditPoints="1"/>
              </p:cNvSpPr>
              <p:nvPr/>
            </p:nvSpPr>
            <p:spPr bwMode="auto">
              <a:xfrm>
                <a:off x="7763188" y="2311555"/>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43" name="矩形 42"/>
            <p:cNvSpPr/>
            <p:nvPr/>
          </p:nvSpPr>
          <p:spPr>
            <a:xfrm>
              <a:off x="6396986" y="2352065"/>
              <a:ext cx="2344057"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初始解</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cxnSp>
        <p:nvCxnSpPr>
          <p:cNvPr id="44" name="Connector: Elbow 63"/>
          <p:cNvCxnSpPr/>
          <p:nvPr/>
        </p:nvCxnSpPr>
        <p:spPr>
          <a:xfrm flipV="1">
            <a:off x="5940425" y="3288665"/>
            <a:ext cx="3865245" cy="502920"/>
          </a:xfrm>
          <a:prstGeom prst="bentConnector3">
            <a:avLst>
              <a:gd name="adj1" fmla="val 50008"/>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0087742" y="3044817"/>
            <a:ext cx="2944597" cy="504000"/>
            <a:chOff x="7561746" y="2241460"/>
            <a:chExt cx="2944597" cy="504000"/>
          </a:xfrm>
        </p:grpSpPr>
        <p:grpSp>
          <p:nvGrpSpPr>
            <p:cNvPr id="48" name="组合 47"/>
            <p:cNvGrpSpPr/>
            <p:nvPr/>
          </p:nvGrpSpPr>
          <p:grpSpPr>
            <a:xfrm>
              <a:off x="7561746" y="2241460"/>
              <a:ext cx="504000" cy="504000"/>
              <a:chOff x="7576288" y="2212532"/>
              <a:chExt cx="681789" cy="681789"/>
            </a:xfrm>
          </p:grpSpPr>
          <p:sp>
            <p:nvSpPr>
              <p:cNvPr id="49" name="椭圆 48"/>
              <p:cNvSpPr/>
              <p:nvPr/>
            </p:nvSpPr>
            <p:spPr>
              <a:xfrm>
                <a:off x="7576288" y="221253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2" name="Freeform 15"/>
              <p:cNvSpPr>
                <a:spLocks noEditPoints="1"/>
              </p:cNvSpPr>
              <p:nvPr/>
            </p:nvSpPr>
            <p:spPr bwMode="auto">
              <a:xfrm>
                <a:off x="7763188" y="2311555"/>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3" name="矩形 52"/>
            <p:cNvSpPr/>
            <p:nvPr/>
          </p:nvSpPr>
          <p:spPr>
            <a:xfrm>
              <a:off x="8162286" y="2305075"/>
              <a:ext cx="2344057"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生成扰动解</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cxnSp>
        <p:nvCxnSpPr>
          <p:cNvPr id="57" name="Connector: Elbow 63"/>
          <p:cNvCxnSpPr/>
          <p:nvPr/>
        </p:nvCxnSpPr>
        <p:spPr>
          <a:xfrm rot="10800000">
            <a:off x="1888490" y="4401820"/>
            <a:ext cx="1198245" cy="582295"/>
          </a:xfrm>
          <a:prstGeom prst="bentConnector3">
            <a:avLst>
              <a:gd name="adj1" fmla="val 49974"/>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46012" y="4189087"/>
            <a:ext cx="2344057" cy="722110"/>
            <a:chOff x="6369681" y="2241460"/>
            <a:chExt cx="2344057" cy="722110"/>
          </a:xfrm>
        </p:grpSpPr>
        <p:grpSp>
          <p:nvGrpSpPr>
            <p:cNvPr id="59" name="组合 58"/>
            <p:cNvGrpSpPr/>
            <p:nvPr/>
          </p:nvGrpSpPr>
          <p:grpSpPr>
            <a:xfrm>
              <a:off x="7561746" y="2241460"/>
              <a:ext cx="504000" cy="504000"/>
              <a:chOff x="7576288" y="2212532"/>
              <a:chExt cx="681789" cy="681789"/>
            </a:xfrm>
          </p:grpSpPr>
          <p:sp>
            <p:nvSpPr>
              <p:cNvPr id="60" name="椭圆 59"/>
              <p:cNvSpPr/>
              <p:nvPr/>
            </p:nvSpPr>
            <p:spPr>
              <a:xfrm>
                <a:off x="7576288" y="221253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61" name="Freeform 15"/>
              <p:cNvSpPr>
                <a:spLocks noEditPoints="1"/>
              </p:cNvSpPr>
              <p:nvPr/>
            </p:nvSpPr>
            <p:spPr bwMode="auto">
              <a:xfrm>
                <a:off x="7763188" y="2311555"/>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62" name="矩形 61"/>
            <p:cNvSpPr/>
            <p:nvPr/>
          </p:nvSpPr>
          <p:spPr>
            <a:xfrm>
              <a:off x="6369681" y="2241575"/>
              <a:ext cx="2344057" cy="721995"/>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判断是否</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接受新解</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3" name="矩形 52"/>
          <p:cNvSpPr/>
          <p:nvPr/>
        </p:nvSpPr>
        <p:spPr>
          <a:xfrm>
            <a:off x="146685" y="1819910"/>
            <a:ext cx="1957070" cy="81026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随机生成一个可行解</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65" name="矩形 52"/>
          <p:cNvSpPr/>
          <p:nvPr/>
        </p:nvSpPr>
        <p:spPr>
          <a:xfrm>
            <a:off x="120650" y="4911090"/>
            <a:ext cx="1957070" cy="117030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基于能量差和当前温度：</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Metropolis准则</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68" name="矩形 52"/>
          <p:cNvSpPr/>
          <p:nvPr/>
        </p:nvSpPr>
        <p:spPr>
          <a:xfrm>
            <a:off x="10253980" y="3549015"/>
            <a:ext cx="1957070" cy="117030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从背包里随机取出或者放入一个物品</a:t>
            </a:r>
            <a:endParaRPr kumimoji="0" 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69" name="矩形 52"/>
          <p:cNvSpPr/>
          <p:nvPr/>
        </p:nvSpPr>
        <p:spPr>
          <a:xfrm>
            <a:off x="10226040" y="1489075"/>
            <a:ext cx="1957070" cy="117030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物品价值和重量、背包容量、温度和退火</a:t>
            </a:r>
            <a:r>
              <a:rPr kumimoji="0" 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率</a:t>
            </a:r>
            <a:endParaRPr kumimoji="0" 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70" name="Connector: Elbow 63"/>
          <p:cNvCxnSpPr/>
          <p:nvPr/>
        </p:nvCxnSpPr>
        <p:spPr>
          <a:xfrm>
            <a:off x="5940425" y="5788025"/>
            <a:ext cx="4041140" cy="3175"/>
          </a:xfrm>
          <a:prstGeom prst="bentConnector2">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71" name="组合 70"/>
          <p:cNvGrpSpPr/>
          <p:nvPr/>
        </p:nvGrpSpPr>
        <p:grpSpPr>
          <a:xfrm>
            <a:off x="10184262" y="5440037"/>
            <a:ext cx="2944597" cy="504000"/>
            <a:chOff x="7561746" y="2241460"/>
            <a:chExt cx="2944597" cy="504000"/>
          </a:xfrm>
        </p:grpSpPr>
        <p:grpSp>
          <p:nvGrpSpPr>
            <p:cNvPr id="72" name="组合 71"/>
            <p:cNvGrpSpPr/>
            <p:nvPr/>
          </p:nvGrpSpPr>
          <p:grpSpPr>
            <a:xfrm>
              <a:off x="7561746" y="2241460"/>
              <a:ext cx="504000" cy="504000"/>
              <a:chOff x="7576288" y="2212532"/>
              <a:chExt cx="681789" cy="681789"/>
            </a:xfrm>
          </p:grpSpPr>
          <p:sp>
            <p:nvSpPr>
              <p:cNvPr id="74" name="椭圆 73"/>
              <p:cNvSpPr/>
              <p:nvPr/>
            </p:nvSpPr>
            <p:spPr>
              <a:xfrm>
                <a:off x="7576288" y="2212532"/>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75" name="Freeform 15"/>
              <p:cNvSpPr>
                <a:spLocks noEditPoints="1"/>
              </p:cNvSpPr>
              <p:nvPr/>
            </p:nvSpPr>
            <p:spPr bwMode="auto">
              <a:xfrm>
                <a:off x="7763188" y="2311555"/>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77" name="矩形 76"/>
            <p:cNvSpPr/>
            <p:nvPr/>
          </p:nvSpPr>
          <p:spPr>
            <a:xfrm>
              <a:off x="8162286" y="2305075"/>
              <a:ext cx="2344057"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更新温度</a:t>
              </a:r>
              <a:endParaRPr kumimoji="0" 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395980"/>
            <a:ext cx="4549140" cy="117030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温度调度</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接受差解</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退火调度</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形状 69"/>
          <p:cNvSpPr/>
          <p:nvPr/>
        </p:nvSpPr>
        <p:spPr>
          <a:xfrm>
            <a:off x="1553845" y="2117090"/>
            <a:ext cx="4549140" cy="32105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custDataLst>
              <p:tags r:id="rId3"/>
            </p:custDataLst>
          </p:nvPr>
        </p:nvSpPr>
        <p:spPr>
          <a:xfrm>
            <a:off x="3431580" y="2736113"/>
            <a:ext cx="793750" cy="460375"/>
          </a:xfrm>
          <a:prstGeom prst="rect">
            <a:avLst/>
          </a:prstGeom>
          <a:solidFill>
            <a:srgbClr val="003F87"/>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p:custDataLst>
              <p:tags r:id="rId4"/>
            </p:custDataLst>
          </p:nvPr>
        </p:nvSpPr>
        <p:spPr>
          <a:xfrm>
            <a:off x="1642110" y="3196590"/>
            <a:ext cx="4372610" cy="1529715"/>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n_iters = 1000</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max_temp = 1000</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min_temp = 1</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cooling_rate = 0.995</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2563458" y="2491573"/>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sp>
        <p:nvSpPr>
          <p:cNvPr id="42" name="文本框 41"/>
          <p:cNvSpPr txBox="1"/>
          <p:nvPr/>
        </p:nvSpPr>
        <p:spPr>
          <a:xfrm>
            <a:off x="5145118" y="4744791"/>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求解问题的算法</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5" name="文本框 44"/>
          <p:cNvSpPr txBox="1"/>
          <p:nvPr/>
        </p:nvSpPr>
        <p:spPr>
          <a:xfrm>
            <a:off x="8038129" y="4744791"/>
            <a:ext cx="238597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数据对比</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6" name="组合 5"/>
          <p:cNvGrpSpPr/>
          <p:nvPr/>
        </p:nvGrpSpPr>
        <p:grpSpPr>
          <a:xfrm>
            <a:off x="8561743" y="2783931"/>
            <a:ext cx="1300163" cy="1300163"/>
            <a:chOff x="6868837" y="2467476"/>
            <a:chExt cx="1300163" cy="1300163"/>
          </a:xfrm>
        </p:grpSpPr>
        <p:sp>
          <p:nvSpPr>
            <p:cNvPr id="24" name="椭圆 23"/>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7214643" y="2805011"/>
              <a:ext cx="550429" cy="634015"/>
            </a:xfrm>
            <a:prstGeom prst="rect">
              <a:avLst/>
            </a:prstGeom>
          </p:spPr>
        </p:pic>
      </p:grpSp>
      <p:grpSp>
        <p:nvGrpSpPr>
          <p:cNvPr id="5" name="组合 4"/>
          <p:cNvGrpSpPr/>
          <p:nvPr/>
        </p:nvGrpSpPr>
        <p:grpSpPr>
          <a:xfrm>
            <a:off x="5715908" y="2783931"/>
            <a:ext cx="1300163" cy="1300163"/>
            <a:chOff x="4023002" y="2467476"/>
            <a:chExt cx="1300163" cy="1300163"/>
          </a:xfrm>
        </p:grpSpPr>
        <p:sp>
          <p:nvSpPr>
            <p:cNvPr id="23" name="椭圆 22"/>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4326109" y="2824061"/>
              <a:ext cx="638175" cy="638175"/>
            </a:xfrm>
            <a:prstGeom prst="rect">
              <a:avLst/>
            </a:prstGeom>
          </p:spPr>
        </p:pic>
      </p:grpSp>
      <p:grpSp>
        <p:nvGrpSpPr>
          <p:cNvPr id="2" name="组合 1"/>
          <p:cNvGrpSpPr/>
          <p:nvPr/>
        </p:nvGrpSpPr>
        <p:grpSpPr>
          <a:xfrm>
            <a:off x="2870073" y="2798188"/>
            <a:ext cx="1300163" cy="1300163"/>
            <a:chOff x="1177167" y="2337355"/>
            <a:chExt cx="1300163" cy="1300163"/>
          </a:xfrm>
        </p:grpSpPr>
        <p:sp>
          <p:nvSpPr>
            <p:cNvPr id="22" name="椭圆 21"/>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1482804" y="2708834"/>
              <a:ext cx="633116" cy="634015"/>
            </a:xfrm>
            <a:prstGeom prst="rect">
              <a:avLst/>
            </a:prstGeom>
          </p:spPr>
        </p:pic>
      </p:grpSp>
      <p:grpSp>
        <p:nvGrpSpPr>
          <p:cNvPr id="4" name="组合 3"/>
          <p:cNvGrpSpPr/>
          <p:nvPr/>
        </p:nvGrpSpPr>
        <p:grpSpPr>
          <a:xfrm>
            <a:off x="7796463" y="964934"/>
            <a:ext cx="4049551" cy="873366"/>
            <a:chOff x="7796463" y="964934"/>
            <a:chExt cx="4049551" cy="873366"/>
          </a:xfrm>
        </p:grpSpPr>
        <p:sp>
          <p:nvSpPr>
            <p:cNvPr id="33" name="文本框 32"/>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p:cNvSpPr txBox="1"/>
          <p:nvPr/>
        </p:nvSpPr>
        <p:spPr>
          <a:xfrm>
            <a:off x="2263008" y="4744791"/>
            <a:ext cx="238597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问题介绍</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pic>
        <p:nvPicPr>
          <p:cNvPr id="38" name="图形 3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150" y="365509"/>
            <a:ext cx="2161308" cy="599425"/>
          </a:xfrm>
          <a:prstGeom prst="rect">
            <a:avLst/>
          </a:prstGeom>
        </p:spPr>
      </p:pic>
      <p:cxnSp>
        <p:nvCxnSpPr>
          <p:cNvPr id="8" name="直接连接符 29"/>
          <p:cNvCxnSpPr/>
          <p:nvPr/>
        </p:nvCxnSpPr>
        <p:spPr>
          <a:xfrm>
            <a:off x="4655395" y="4279487"/>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29"/>
          <p:cNvCxnSpPr/>
          <p:nvPr/>
        </p:nvCxnSpPr>
        <p:spPr>
          <a:xfrm>
            <a:off x="7968346" y="4279487"/>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2" name="Group 21"/>
          <p:cNvGrpSpPr/>
          <p:nvPr/>
        </p:nvGrpSpPr>
        <p:grpSpPr>
          <a:xfrm>
            <a:off x="596747" y="133043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p:cNvSpPr txBox="1"/>
            <p:nvPr/>
          </p:nvSpPr>
          <p:spPr>
            <a:xfrm>
              <a:off x="7506913" y="2658134"/>
              <a:ext cx="3943279" cy="903605"/>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遗传算法</a:t>
              </a:r>
              <a:endParaRPr kumimoji="0" lang="zh-CN" altLang="en-US" sz="4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pic>
        <p:nvPicPr>
          <p:cNvPr id="4" name="图片 3"/>
          <p:cNvPicPr>
            <a:picLocks noChangeAspect="1"/>
          </p:cNvPicPr>
          <p:nvPr/>
        </p:nvPicPr>
        <p:blipFill>
          <a:blip r:embed="rId4"/>
          <a:stretch>
            <a:fillRect/>
          </a:stretch>
        </p:blipFill>
        <p:spPr>
          <a:xfrm>
            <a:off x="1184910" y="2439035"/>
            <a:ext cx="4142105" cy="3021965"/>
          </a:xfrm>
          <a:prstGeom prst="rect">
            <a:avLst/>
          </a:prstGeom>
        </p:spPr>
      </p:pic>
      <p:sp>
        <p:nvSpPr>
          <p:cNvPr id="19" name="TextBox 18"/>
          <p:cNvSpPr txBox="1"/>
          <p:nvPr>
            <p:custDataLst>
              <p:tags r:id="rId5"/>
            </p:custDataLst>
          </p:nvPr>
        </p:nvSpPr>
        <p:spPr>
          <a:xfrm>
            <a:off x="7337864" y="3854223"/>
            <a:ext cx="3957162" cy="368300"/>
          </a:xfrm>
          <a:prstGeom prst="rect">
            <a:avLst/>
          </a:prstGeom>
          <a:noFill/>
        </p:spPr>
        <p:txBody>
          <a:bodyPr wrap="square">
            <a:spAutoFit/>
          </a:bodyPr>
          <a:p>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模拟染色体遗传、</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变异</a:t>
            </a:r>
            <a:endPar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40" name="组合 39"/>
          <p:cNvGrpSpPr/>
          <p:nvPr/>
        </p:nvGrpSpPr>
        <p:grpSpPr>
          <a:xfrm>
            <a:off x="6547617" y="1018532"/>
            <a:ext cx="3036037" cy="504000"/>
            <a:chOff x="7293141" y="1950630"/>
            <a:chExt cx="3036037"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4" name="矩形 53"/>
            <p:cNvSpPr/>
            <p:nvPr/>
          </p:nvSpPr>
          <p:spPr>
            <a:xfrm>
              <a:off x="7985121" y="2039010"/>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接受参数</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5" name="矩形 64"/>
          <p:cNvSpPr/>
          <p:nvPr/>
        </p:nvSpPr>
        <p:spPr>
          <a:xfrm>
            <a:off x="587375" y="1018540"/>
            <a:ext cx="4829175" cy="528510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7" name="组合 39"/>
          <p:cNvGrpSpPr/>
          <p:nvPr/>
        </p:nvGrpSpPr>
        <p:grpSpPr>
          <a:xfrm>
            <a:off x="6547617" y="3140682"/>
            <a:ext cx="4547870" cy="504000"/>
            <a:chOff x="7293141" y="2454820"/>
            <a:chExt cx="4547870" cy="504000"/>
          </a:xfrm>
        </p:grpSpPr>
        <p:grpSp>
          <p:nvGrpSpPr>
            <p:cNvPr id="8" name="组合 50"/>
            <p:cNvGrpSpPr/>
            <p:nvPr/>
          </p:nvGrpSpPr>
          <p:grpSpPr>
            <a:xfrm>
              <a:off x="7293141" y="2454820"/>
              <a:ext cx="504000" cy="504000"/>
              <a:chOff x="7212931" y="2501156"/>
              <a:chExt cx="681789" cy="681789"/>
            </a:xfrm>
          </p:grpSpPr>
          <p:sp>
            <p:nvSpPr>
              <p:cNvPr id="10" name="椭圆 54"/>
              <p:cNvSpPr/>
              <p:nvPr/>
            </p:nvSpPr>
            <p:spPr>
              <a:xfrm>
                <a:off x="7212931" y="2501156"/>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Freeform 15"/>
              <p:cNvSpPr>
                <a:spLocks noEditPoints="1"/>
              </p:cNvSpPr>
              <p:nvPr/>
            </p:nvSpPr>
            <p:spPr bwMode="auto">
              <a:xfrm>
                <a:off x="7411857" y="255722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9" name="矩形 53"/>
            <p:cNvSpPr/>
            <p:nvPr/>
          </p:nvSpPr>
          <p:spPr>
            <a:xfrm>
              <a:off x="7985291" y="2486570"/>
              <a:ext cx="3855720"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生成初始种群</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2" name="图片 1"/>
          <p:cNvPicPr>
            <a:picLocks noChangeAspect="1"/>
          </p:cNvPicPr>
          <p:nvPr/>
        </p:nvPicPr>
        <p:blipFill>
          <a:blip r:embed="rId2"/>
          <a:stretch>
            <a:fillRect/>
          </a:stretch>
        </p:blipFill>
        <p:spPr>
          <a:xfrm>
            <a:off x="742315" y="1106805"/>
            <a:ext cx="4519930" cy="5027295"/>
          </a:xfrm>
          <a:prstGeom prst="rect">
            <a:avLst/>
          </a:prstGeom>
        </p:spPr>
      </p:pic>
      <p:cxnSp>
        <p:nvCxnSpPr>
          <p:cNvPr id="64" name="Connector: Elbow 63"/>
          <p:cNvCxnSpPr>
            <a:endCxn id="55" idx="2"/>
          </p:cNvCxnSpPr>
          <p:nvPr/>
        </p:nvCxnSpPr>
        <p:spPr>
          <a:xfrm flipV="1">
            <a:off x="3994951" y="1270532"/>
            <a:ext cx="2552666" cy="793825"/>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p:nvPr/>
        </p:nvCxnSpPr>
        <p:spPr>
          <a:xfrm flipV="1">
            <a:off x="4389755" y="3462655"/>
            <a:ext cx="2073910" cy="1773555"/>
          </a:xfrm>
          <a:prstGeom prst="bentConnector3">
            <a:avLst>
              <a:gd name="adj1" fmla="val 5003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4" name="矩形 52"/>
          <p:cNvSpPr/>
          <p:nvPr/>
        </p:nvSpPr>
        <p:spPr>
          <a:xfrm>
            <a:off x="7239596" y="3612493"/>
            <a:ext cx="4167006" cy="152971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随机往背包中放入物品，当背包正好超重时，扔出最后一个放入的物品，保证初始解的可行性；</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如此往复，生成一个初始可行解的种群</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矩形 52"/>
          <p:cNvSpPr/>
          <p:nvPr/>
        </p:nvSpPr>
        <p:spPr>
          <a:xfrm>
            <a:off x="7239596" y="1475083"/>
            <a:ext cx="4167006" cy="117030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物品价值和重量、背包容量、种群大小、基因突变率、基因交换率、种群迭代次数</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grpSp>
        <p:nvGrpSpPr>
          <p:cNvPr id="40" name="组合 39"/>
          <p:cNvGrpSpPr/>
          <p:nvPr/>
        </p:nvGrpSpPr>
        <p:grpSpPr>
          <a:xfrm>
            <a:off x="6547617" y="1018532"/>
            <a:ext cx="3036037" cy="504000"/>
            <a:chOff x="7293141" y="1950630"/>
            <a:chExt cx="3036037"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4" name="矩形 53"/>
            <p:cNvSpPr/>
            <p:nvPr/>
          </p:nvSpPr>
          <p:spPr>
            <a:xfrm>
              <a:off x="7985121" y="2039010"/>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计算种群适应度</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5" name="矩形 64"/>
          <p:cNvSpPr/>
          <p:nvPr/>
        </p:nvSpPr>
        <p:spPr>
          <a:xfrm>
            <a:off x="587375" y="1018540"/>
            <a:ext cx="4829175" cy="528510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7" name="组合 39"/>
          <p:cNvGrpSpPr/>
          <p:nvPr/>
        </p:nvGrpSpPr>
        <p:grpSpPr>
          <a:xfrm>
            <a:off x="6547617" y="2510127"/>
            <a:ext cx="4547870" cy="504000"/>
            <a:chOff x="7293141" y="2454820"/>
            <a:chExt cx="4547870" cy="504000"/>
          </a:xfrm>
        </p:grpSpPr>
        <p:grpSp>
          <p:nvGrpSpPr>
            <p:cNvPr id="8" name="组合 50"/>
            <p:cNvGrpSpPr/>
            <p:nvPr/>
          </p:nvGrpSpPr>
          <p:grpSpPr>
            <a:xfrm>
              <a:off x="7293141" y="2454820"/>
              <a:ext cx="504000" cy="504000"/>
              <a:chOff x="7212931" y="2501156"/>
              <a:chExt cx="681789" cy="681789"/>
            </a:xfrm>
          </p:grpSpPr>
          <p:sp>
            <p:nvSpPr>
              <p:cNvPr id="10" name="椭圆 54"/>
              <p:cNvSpPr/>
              <p:nvPr/>
            </p:nvSpPr>
            <p:spPr>
              <a:xfrm>
                <a:off x="7212931" y="2501156"/>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Freeform 15"/>
              <p:cNvSpPr>
                <a:spLocks noEditPoints="1"/>
              </p:cNvSpPr>
              <p:nvPr/>
            </p:nvSpPr>
            <p:spPr bwMode="auto">
              <a:xfrm>
                <a:off x="7411857" y="255722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9" name="矩形 53"/>
            <p:cNvSpPr/>
            <p:nvPr/>
          </p:nvSpPr>
          <p:spPr>
            <a:xfrm>
              <a:off x="7985291" y="2486570"/>
              <a:ext cx="3855720"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对迭代后的新种群进行筛选</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4" name="矩形 52"/>
          <p:cNvSpPr/>
          <p:nvPr/>
        </p:nvSpPr>
        <p:spPr>
          <a:xfrm>
            <a:off x="7239596" y="2983208"/>
            <a:ext cx="4167006" cy="1170305"/>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剔除掉种群中超出背包重量的个体，并随机复制合格的个体保证种群数量不发生改变</a:t>
            </a:r>
            <a:endParaRPr kumimoji="0" lang="en-US" altLang="zh-CN"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12" name="矩形 52"/>
          <p:cNvSpPr/>
          <p:nvPr/>
        </p:nvSpPr>
        <p:spPr>
          <a:xfrm>
            <a:off x="7239596" y="1475083"/>
            <a:ext cx="4167006" cy="45085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以个体的总价值作为种群的适应度</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pic>
        <p:nvPicPr>
          <p:cNvPr id="6" name="图片 5"/>
          <p:cNvPicPr>
            <a:picLocks noChangeAspect="1"/>
          </p:cNvPicPr>
          <p:nvPr/>
        </p:nvPicPr>
        <p:blipFill>
          <a:blip r:embed="rId2"/>
          <a:stretch>
            <a:fillRect/>
          </a:stretch>
        </p:blipFill>
        <p:spPr>
          <a:xfrm>
            <a:off x="702945" y="1106805"/>
            <a:ext cx="4326255" cy="5133975"/>
          </a:xfrm>
          <a:prstGeom prst="rect">
            <a:avLst/>
          </a:prstGeom>
        </p:spPr>
      </p:pic>
      <p:cxnSp>
        <p:nvCxnSpPr>
          <p:cNvPr id="64" name="Connector: Elbow 63"/>
          <p:cNvCxnSpPr>
            <a:endCxn id="55" idx="2"/>
          </p:cNvCxnSpPr>
          <p:nvPr/>
        </p:nvCxnSpPr>
        <p:spPr>
          <a:xfrm flipV="1">
            <a:off x="4166870" y="1270635"/>
            <a:ext cx="2380615" cy="11430"/>
          </a:xfrm>
          <a:prstGeom prst="bentConnector3">
            <a:avLst>
              <a:gd name="adj1" fmla="val 5001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p:nvPr/>
        </p:nvCxnSpPr>
        <p:spPr>
          <a:xfrm>
            <a:off x="4176395" y="2260600"/>
            <a:ext cx="2277745" cy="445770"/>
          </a:xfrm>
          <a:prstGeom prst="bentConnector3">
            <a:avLst>
              <a:gd name="adj1" fmla="val 50014"/>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65"/>
          <p:cNvCxnSpPr/>
          <p:nvPr/>
        </p:nvCxnSpPr>
        <p:spPr>
          <a:xfrm>
            <a:off x="4166870" y="4801235"/>
            <a:ext cx="2277745" cy="445770"/>
          </a:xfrm>
          <a:prstGeom prst="bentConnector3">
            <a:avLst>
              <a:gd name="adj1" fmla="val 50014"/>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组合 39"/>
          <p:cNvGrpSpPr/>
          <p:nvPr/>
        </p:nvGrpSpPr>
        <p:grpSpPr>
          <a:xfrm>
            <a:off x="6546982" y="4930112"/>
            <a:ext cx="4547870" cy="504000"/>
            <a:chOff x="7293141" y="2454820"/>
            <a:chExt cx="4547870" cy="504000"/>
          </a:xfrm>
        </p:grpSpPr>
        <p:grpSp>
          <p:nvGrpSpPr>
            <p:cNvPr id="17" name="组合 50"/>
            <p:cNvGrpSpPr/>
            <p:nvPr/>
          </p:nvGrpSpPr>
          <p:grpSpPr>
            <a:xfrm>
              <a:off x="7293141" y="2454820"/>
              <a:ext cx="504000" cy="504000"/>
              <a:chOff x="7212931" y="2501156"/>
              <a:chExt cx="681789" cy="681789"/>
            </a:xfrm>
          </p:grpSpPr>
          <p:sp>
            <p:nvSpPr>
              <p:cNvPr id="18" name="椭圆 54"/>
              <p:cNvSpPr/>
              <p:nvPr/>
            </p:nvSpPr>
            <p:spPr>
              <a:xfrm>
                <a:off x="7212931" y="2501156"/>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19" name="Freeform 15"/>
              <p:cNvSpPr>
                <a:spLocks noEditPoints="1"/>
              </p:cNvSpPr>
              <p:nvPr/>
            </p:nvSpPr>
            <p:spPr bwMode="auto">
              <a:xfrm>
                <a:off x="7411857" y="2557229"/>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20" name="矩形 53"/>
            <p:cNvSpPr/>
            <p:nvPr/>
          </p:nvSpPr>
          <p:spPr>
            <a:xfrm>
              <a:off x="7985291" y="2486570"/>
              <a:ext cx="3855720"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轮盘赌策略</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21" name="矩形 52"/>
          <p:cNvSpPr/>
          <p:nvPr/>
        </p:nvSpPr>
        <p:spPr>
          <a:xfrm>
            <a:off x="7308176" y="5330168"/>
            <a:ext cx="4167006" cy="810260"/>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对种群进行选择，个体被选中概率与其价值占种群总价值之比相关</a:t>
            </a:r>
            <a:endParaRPr kumimoji="0" lang="zh-CN" altLang="en-US"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sp>
        <p:nvSpPr>
          <p:cNvPr id="5" name="矩形 64"/>
          <p:cNvSpPr/>
          <p:nvPr/>
        </p:nvSpPr>
        <p:spPr>
          <a:xfrm>
            <a:off x="587375" y="1021715"/>
            <a:ext cx="4829175" cy="528510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2" name="组合 39"/>
          <p:cNvGrpSpPr/>
          <p:nvPr/>
        </p:nvGrpSpPr>
        <p:grpSpPr>
          <a:xfrm>
            <a:off x="7062602" y="1817039"/>
            <a:ext cx="3036037" cy="504000"/>
            <a:chOff x="7293141" y="1950630"/>
            <a:chExt cx="3036037" cy="504000"/>
          </a:xfrm>
        </p:grpSpPr>
        <p:grpSp>
          <p:nvGrpSpPr>
            <p:cNvPr id="33" name="组合 50"/>
            <p:cNvGrpSpPr/>
            <p:nvPr/>
          </p:nvGrpSpPr>
          <p:grpSpPr>
            <a:xfrm>
              <a:off x="7293141" y="1950630"/>
              <a:ext cx="504000" cy="504000"/>
              <a:chOff x="7212931" y="1819110"/>
              <a:chExt cx="681789" cy="681789"/>
            </a:xfrm>
          </p:grpSpPr>
          <p:sp>
            <p:nvSpPr>
              <p:cNvPr id="3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3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34" name="矩形 53"/>
            <p:cNvSpPr/>
            <p:nvPr/>
          </p:nvSpPr>
          <p:spPr>
            <a:xfrm>
              <a:off x="7985121" y="2039010"/>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变异</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12" name="图片 11"/>
          <p:cNvPicPr>
            <a:picLocks noChangeAspect="1"/>
          </p:cNvPicPr>
          <p:nvPr/>
        </p:nvPicPr>
        <p:blipFill>
          <a:blip r:embed="rId2"/>
          <a:stretch>
            <a:fillRect/>
          </a:stretch>
        </p:blipFill>
        <p:spPr>
          <a:xfrm>
            <a:off x="866775" y="1108075"/>
            <a:ext cx="4170680" cy="5051425"/>
          </a:xfrm>
          <a:prstGeom prst="rect">
            <a:avLst/>
          </a:prstGeom>
        </p:spPr>
      </p:pic>
      <p:cxnSp>
        <p:nvCxnSpPr>
          <p:cNvPr id="80" name="Connector: Elbow 79"/>
          <p:cNvCxnSpPr/>
          <p:nvPr/>
        </p:nvCxnSpPr>
        <p:spPr>
          <a:xfrm>
            <a:off x="4845685" y="1185545"/>
            <a:ext cx="2131695" cy="8890"/>
          </a:xfrm>
          <a:prstGeom prst="bentConnector3">
            <a:avLst>
              <a:gd name="adj1" fmla="val 50015"/>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79"/>
          <p:cNvCxnSpPr/>
          <p:nvPr/>
        </p:nvCxnSpPr>
        <p:spPr>
          <a:xfrm flipV="1">
            <a:off x="4845685" y="2153920"/>
            <a:ext cx="2102485" cy="1833880"/>
          </a:xfrm>
          <a:prstGeom prst="bentConnector3">
            <a:avLst>
              <a:gd name="adj1" fmla="val 50015"/>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组合 39"/>
          <p:cNvGrpSpPr/>
          <p:nvPr/>
        </p:nvGrpSpPr>
        <p:grpSpPr>
          <a:xfrm>
            <a:off x="7062602" y="1076629"/>
            <a:ext cx="3036037" cy="504000"/>
            <a:chOff x="7293141" y="1950630"/>
            <a:chExt cx="3036037" cy="504000"/>
          </a:xfrm>
        </p:grpSpPr>
        <p:grpSp>
          <p:nvGrpSpPr>
            <p:cNvPr id="37" name="组合 50"/>
            <p:cNvGrpSpPr/>
            <p:nvPr/>
          </p:nvGrpSpPr>
          <p:grpSpPr>
            <a:xfrm>
              <a:off x="7293141" y="1950630"/>
              <a:ext cx="504000" cy="504000"/>
              <a:chOff x="7212931" y="1819110"/>
              <a:chExt cx="681789" cy="681789"/>
            </a:xfrm>
          </p:grpSpPr>
          <p:sp>
            <p:nvSpPr>
              <p:cNvPr id="38"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44" name="矩形 53"/>
            <p:cNvSpPr/>
            <p:nvPr/>
          </p:nvSpPr>
          <p:spPr>
            <a:xfrm>
              <a:off x="7985121" y="2039010"/>
              <a:ext cx="2344057" cy="36830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交叉</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7" name="组合 39"/>
          <p:cNvGrpSpPr/>
          <p:nvPr/>
        </p:nvGrpSpPr>
        <p:grpSpPr>
          <a:xfrm>
            <a:off x="7062602" y="2557449"/>
            <a:ext cx="3036037" cy="733540"/>
            <a:chOff x="7293141" y="1950630"/>
            <a:chExt cx="3036037" cy="733540"/>
          </a:xfrm>
        </p:grpSpPr>
        <p:grpSp>
          <p:nvGrpSpPr>
            <p:cNvPr id="48" name="组合 50"/>
            <p:cNvGrpSpPr/>
            <p:nvPr/>
          </p:nvGrpSpPr>
          <p:grpSpPr>
            <a:xfrm>
              <a:off x="7293141" y="1950630"/>
              <a:ext cx="504000" cy="504000"/>
              <a:chOff x="7212931" y="1819110"/>
              <a:chExt cx="681789" cy="681789"/>
            </a:xfrm>
          </p:grpSpPr>
          <p:sp>
            <p:nvSpPr>
              <p:cNvPr id="49"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2" name="Freeform 15"/>
              <p:cNvSpPr>
                <a:spLocks noEditPoints="1"/>
              </p:cNvSpPr>
              <p:nvPr/>
            </p:nvSpPr>
            <p:spPr bwMode="auto">
              <a:xfrm>
                <a:off x="7410998" y="1936172"/>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3" name="矩形 53"/>
            <p:cNvSpPr/>
            <p:nvPr/>
          </p:nvSpPr>
          <p:spPr>
            <a:xfrm>
              <a:off x="7985121" y="2039010"/>
              <a:ext cx="2344057" cy="645160"/>
            </a:xfrm>
            <a:prstGeom prst="rect">
              <a:avLst/>
            </a:prstGeom>
          </p:spPr>
          <p:txBody>
            <a:bodyPr wrap="square">
              <a:spAutoFit/>
            </a:bodyPr>
            <a:p>
              <a:pPr marL="0" marR="0" lvl="0" indent="0" algn="l" defTabSz="914400" rtl="0" eaLnBrk="1" fontAlgn="auto" latinLnBrk="0" hangingPunct="1">
                <a:lnSpc>
                  <a:spcPct val="100000"/>
                </a:lnSpc>
                <a:spcBef>
                  <a:spcPts val="600"/>
                </a:spcBef>
                <a:spcAft>
                  <a:spcPts val="0"/>
                </a:spcAft>
                <a:buClrTx/>
                <a:buSzTx/>
                <a:buFontTx/>
                <a:buNone/>
                <a:defRPr/>
              </a:pP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整个种群的迭代流程如下：</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57" name="图片 56"/>
          <p:cNvPicPr>
            <a:picLocks noChangeAspect="1"/>
          </p:cNvPicPr>
          <p:nvPr/>
        </p:nvPicPr>
        <p:blipFill>
          <a:blip r:embed="rId3"/>
          <a:stretch>
            <a:fillRect/>
          </a:stretch>
        </p:blipFill>
        <p:spPr>
          <a:xfrm>
            <a:off x="7148830" y="3369945"/>
            <a:ext cx="4588510" cy="319214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395980"/>
            <a:ext cx="4549140" cy="117030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种群和个体</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选择、交叉和变异</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全局搜索能力</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形状 69"/>
          <p:cNvSpPr/>
          <p:nvPr/>
        </p:nvSpPr>
        <p:spPr>
          <a:xfrm>
            <a:off x="1553845" y="2117090"/>
            <a:ext cx="4549140" cy="32105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custDataLst>
              <p:tags r:id="rId3"/>
            </p:custDataLst>
          </p:nvPr>
        </p:nvSpPr>
        <p:spPr>
          <a:xfrm>
            <a:off x="3431580" y="2736113"/>
            <a:ext cx="793750" cy="460375"/>
          </a:xfrm>
          <a:prstGeom prst="rect">
            <a:avLst/>
          </a:prstGeom>
          <a:solidFill>
            <a:srgbClr val="003F87"/>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p:custDataLst>
              <p:tags r:id="rId4"/>
            </p:custDataLst>
          </p:nvPr>
        </p:nvSpPr>
        <p:spPr>
          <a:xfrm>
            <a:off x="1642110" y="3196590"/>
            <a:ext cx="4372610" cy="1170305"/>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popsize = </a:t>
            </a:r>
            <a:r>
              <a:rPr kumimoji="0" lang="en-US"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c * n</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pc = 0.8</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pm = 0.3</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22" name="Group 21"/>
          <p:cNvGrpSpPr/>
          <p:nvPr/>
        </p:nvGrpSpPr>
        <p:grpSpPr>
          <a:xfrm>
            <a:off x="596747" y="133932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7481825" y="2605267"/>
              <a:ext cx="3943279" cy="903605"/>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lang="zh-CN" altLang="en-US" sz="4800" dirty="0">
                  <a:solidFill>
                    <a:schemeClr val="bg1"/>
                  </a:solidFill>
                  <a:latin typeface="微软雅黑"/>
                  <a:ea typeface="微软雅黑"/>
                </a:rPr>
                <a:t>蚁群优化算法</a:t>
              </a:r>
              <a:endParaRPr lang="zh-CN" altLang="en-US" sz="4800" dirty="0">
                <a:solidFill>
                  <a:schemeClr val="bg1"/>
                </a:solidFill>
                <a:latin typeface="微软雅黑"/>
                <a:ea typeface="微软雅黑"/>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sp>
        <p:nvSpPr>
          <p:cNvPr id="19" name="TextBox 18"/>
          <p:cNvSpPr txBox="1"/>
          <p:nvPr/>
        </p:nvSpPr>
        <p:spPr>
          <a:xfrm>
            <a:off x="7337864" y="3854223"/>
            <a:ext cx="3957162" cy="368300"/>
          </a:xfrm>
          <a:prstGeom prst="rect">
            <a:avLst/>
          </a:prstGeom>
          <a:noFill/>
        </p:spPr>
        <p:txBody>
          <a:bodyPr wrap="square">
            <a:spAutoFit/>
          </a:bodyPr>
          <a:lstStyle/>
          <a:p>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模拟蚁群</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觅食</a:t>
            </a:r>
            <a:endPar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endParaRPr>
          </a:p>
        </p:txBody>
      </p:sp>
      <p:pic>
        <p:nvPicPr>
          <p:cNvPr id="3" name="图片 2"/>
          <p:cNvPicPr>
            <a:picLocks noChangeAspect="1"/>
          </p:cNvPicPr>
          <p:nvPr>
            <p:custDataLst>
              <p:tags r:id="rId4"/>
            </p:custDataLst>
          </p:nvPr>
        </p:nvPicPr>
        <p:blipFill>
          <a:blip r:embed="rId5"/>
          <a:stretch>
            <a:fillRect/>
          </a:stretch>
        </p:blipFill>
        <p:spPr>
          <a:xfrm>
            <a:off x="853440" y="2574290"/>
            <a:ext cx="4432300" cy="241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a:ea typeface="微软雅黑 Light"/>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a:ea typeface="微软雅黑 Light"/>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pic>
        <p:nvPicPr>
          <p:cNvPr id="4" name="图片 3"/>
          <p:cNvPicPr>
            <a:picLocks noChangeAspect="1"/>
          </p:cNvPicPr>
          <p:nvPr>
            <p:custDataLst>
              <p:tags r:id="rId2"/>
            </p:custDataLst>
          </p:nvPr>
        </p:nvPicPr>
        <p:blipFill>
          <a:blip r:embed="rId3"/>
          <a:stretch>
            <a:fillRect/>
          </a:stretch>
        </p:blipFill>
        <p:spPr>
          <a:xfrm>
            <a:off x="2190750" y="1601470"/>
            <a:ext cx="7810500" cy="1384300"/>
          </a:xfrm>
          <a:prstGeom prst="rect">
            <a:avLst/>
          </a:prstGeom>
        </p:spPr>
      </p:pic>
      <p:sp>
        <p:nvSpPr>
          <p:cNvPr id="6" name="文本框 5"/>
          <p:cNvSpPr txBox="1"/>
          <p:nvPr/>
        </p:nvSpPr>
        <p:spPr>
          <a:xfrm>
            <a:off x="1616075" y="1233170"/>
            <a:ext cx="8960485" cy="368300"/>
          </a:xfrm>
          <a:prstGeom prst="rect">
            <a:avLst/>
          </a:prstGeom>
          <a:noFill/>
        </p:spPr>
        <p:txBody>
          <a:bodyPr wrap="square" rtlCol="0">
            <a:noAutofit/>
          </a:bodyPr>
          <a:p>
            <a:r>
              <a:rPr lang="en-US" altLang="zh-CN"/>
              <a:t>1</a:t>
            </a:r>
            <a:r>
              <a:rPr lang="zh-CN" altLang="en-US"/>
              <a:t>、选择概率</a:t>
            </a:r>
            <a:r>
              <a:rPr lang="zh-CN" altLang="en-US"/>
              <a:t>函数：</a:t>
            </a:r>
            <a:endParaRPr lang="zh-CN" altLang="en-US"/>
          </a:p>
        </p:txBody>
      </p:sp>
      <p:sp>
        <p:nvSpPr>
          <p:cNvPr id="7" name="文本框 6"/>
          <p:cNvSpPr txBox="1"/>
          <p:nvPr/>
        </p:nvSpPr>
        <p:spPr>
          <a:xfrm>
            <a:off x="1616075" y="3244850"/>
            <a:ext cx="4064000" cy="368300"/>
          </a:xfrm>
          <a:prstGeom prst="rect">
            <a:avLst/>
          </a:prstGeom>
          <a:noFill/>
        </p:spPr>
        <p:txBody>
          <a:bodyPr wrap="square" rtlCol="0">
            <a:spAutoFit/>
          </a:bodyPr>
          <a:p>
            <a:r>
              <a:rPr lang="en-US" altLang="zh-CN"/>
              <a:t>2</a:t>
            </a:r>
            <a:r>
              <a:rPr lang="zh-CN" altLang="en-US"/>
              <a:t>、限制背包</a:t>
            </a:r>
            <a:r>
              <a:rPr lang="zh-CN" altLang="en-US"/>
              <a:t>重量：</a:t>
            </a:r>
            <a:endParaRPr lang="zh-CN" altLang="en-US"/>
          </a:p>
        </p:txBody>
      </p:sp>
      <p:sp>
        <p:nvSpPr>
          <p:cNvPr id="8" name="文本框 7"/>
          <p:cNvSpPr txBox="1"/>
          <p:nvPr/>
        </p:nvSpPr>
        <p:spPr>
          <a:xfrm>
            <a:off x="2190750" y="3613150"/>
            <a:ext cx="7269480" cy="368300"/>
          </a:xfrm>
          <a:prstGeom prst="rect">
            <a:avLst/>
          </a:prstGeom>
          <a:noFill/>
        </p:spPr>
        <p:txBody>
          <a:bodyPr wrap="square" rtlCol="0">
            <a:spAutoFit/>
          </a:bodyPr>
          <a:p>
            <a:r>
              <a:rPr lang="zh-CN" altLang="en-US"/>
              <a:t>当选择物品重量和已选择总重量小于背包重量时，</a:t>
            </a:r>
            <a:r>
              <a:rPr lang="zh-CN" altLang="en-US"/>
              <a:t>将物品加入</a:t>
            </a:r>
            <a:r>
              <a:rPr lang="zh-CN" altLang="en-US"/>
              <a:t>当前解</a:t>
            </a:r>
            <a:endParaRPr lang="zh-CN" altLang="en-US"/>
          </a:p>
        </p:txBody>
      </p:sp>
      <p:sp>
        <p:nvSpPr>
          <p:cNvPr id="9" name="文本框 8"/>
          <p:cNvSpPr txBox="1"/>
          <p:nvPr/>
        </p:nvSpPr>
        <p:spPr>
          <a:xfrm>
            <a:off x="1616075" y="4263390"/>
            <a:ext cx="4064000" cy="368300"/>
          </a:xfrm>
          <a:prstGeom prst="rect">
            <a:avLst/>
          </a:prstGeom>
          <a:noFill/>
        </p:spPr>
        <p:txBody>
          <a:bodyPr wrap="square" rtlCol="0">
            <a:spAutoFit/>
          </a:bodyPr>
          <a:p>
            <a:r>
              <a:rPr lang="en-US" altLang="zh-CN"/>
              <a:t>3</a:t>
            </a:r>
            <a:r>
              <a:rPr lang="zh-CN" altLang="en-US"/>
              <a:t>、信息素</a:t>
            </a:r>
            <a:r>
              <a:rPr lang="zh-CN" altLang="en-US"/>
              <a:t>更新：</a:t>
            </a:r>
            <a:endParaRPr lang="zh-CN" altLang="en-US"/>
          </a:p>
        </p:txBody>
      </p:sp>
      <p:pic>
        <p:nvPicPr>
          <p:cNvPr id="10" name="图片 9"/>
          <p:cNvPicPr>
            <a:picLocks noChangeAspect="1"/>
          </p:cNvPicPr>
          <p:nvPr>
            <p:custDataLst>
              <p:tags r:id="rId4"/>
            </p:custDataLst>
          </p:nvPr>
        </p:nvPicPr>
        <p:blipFill>
          <a:blip r:embed="rId5"/>
          <a:stretch>
            <a:fillRect/>
          </a:stretch>
        </p:blipFill>
        <p:spPr>
          <a:xfrm>
            <a:off x="2190750" y="4626610"/>
            <a:ext cx="6273800" cy="14859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395980"/>
            <a:ext cx="4549140" cy="117030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分布式</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正反馈</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全局优化能力</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形状 69"/>
          <p:cNvSpPr/>
          <p:nvPr/>
        </p:nvSpPr>
        <p:spPr>
          <a:xfrm>
            <a:off x="1553845" y="2117090"/>
            <a:ext cx="4549140" cy="32105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custDataLst>
              <p:tags r:id="rId3"/>
            </p:custDataLst>
          </p:nvPr>
        </p:nvSpPr>
        <p:spPr>
          <a:xfrm>
            <a:off x="3431580" y="2736113"/>
            <a:ext cx="793750" cy="460375"/>
          </a:xfrm>
          <a:prstGeom prst="rect">
            <a:avLst/>
          </a:prstGeom>
          <a:solidFill>
            <a:srgbClr val="003F87"/>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p:custDataLst>
              <p:tags r:id="rId4"/>
            </p:custDataLst>
          </p:nvPr>
        </p:nvSpPr>
        <p:spPr>
          <a:xfrm>
            <a:off x="1642110" y="3196590"/>
            <a:ext cx="4372610" cy="1529715"/>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n_ants = </a:t>
            </a:r>
            <a:r>
              <a:rPr kumimoji="0" lang="en-US"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n</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alpha = 0.7</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beta = 2.3</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decay = 0.9</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22" name="Group 21"/>
          <p:cNvGrpSpPr/>
          <p:nvPr/>
        </p:nvGrpSpPr>
        <p:grpSpPr>
          <a:xfrm>
            <a:off x="596747" y="1339328"/>
            <a:ext cx="10998505" cy="5037409"/>
            <a:chOff x="753096" y="1095820"/>
            <a:chExt cx="10998505" cy="5037409"/>
          </a:xfrm>
        </p:grpSpPr>
        <p:pic>
          <p:nvPicPr>
            <p:cNvPr id="14" name="图形 23"/>
            <p:cNvPicPr>
              <a:picLocks noChangeAspect="1"/>
            </p:cNvPicPr>
            <p:nvPr/>
          </p:nvPicPr>
          <p:blipFill>
            <a:blip r:embed="rId1"/>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7481825" y="2605267"/>
              <a:ext cx="3943279" cy="768350"/>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lang="zh-CN" altLang="en-US" sz="4000" dirty="0">
                  <a:solidFill>
                    <a:schemeClr val="bg1"/>
                  </a:solidFill>
                  <a:latin typeface="微软雅黑"/>
                  <a:ea typeface="微软雅黑"/>
                </a:rPr>
                <a:t>粒子群优化算法</a:t>
              </a:r>
              <a:endParaRPr lang="zh-CN" altLang="en-US" sz="4000" dirty="0">
                <a:solidFill>
                  <a:schemeClr val="bg1"/>
                </a:solidFill>
                <a:latin typeface="微软雅黑"/>
                <a:ea typeface="微软雅黑"/>
              </a:endParaRPr>
            </a:p>
          </p:txBody>
        </p:sp>
        <p:pic>
          <p:nvPicPr>
            <p:cNvPr id="18" name="图形 3"/>
            <p:cNvPicPr>
              <a:picLocks noChangeAspect="1"/>
            </p:cNvPicPr>
            <p:nvPr/>
          </p:nvPicPr>
          <p:blipFill>
            <a:blip r:embed="rId2"/>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3"/>
          <a:stretch>
            <a:fillRect/>
          </a:stretch>
        </p:blipFill>
        <p:spPr>
          <a:xfrm>
            <a:off x="473661" y="98896"/>
            <a:ext cx="1251222" cy="347019"/>
          </a:xfrm>
          <a:prstGeom prst="rect">
            <a:avLst/>
          </a:prstGeom>
        </p:spPr>
      </p:pic>
      <p:sp>
        <p:nvSpPr>
          <p:cNvPr id="19" name="TextBox 18"/>
          <p:cNvSpPr txBox="1"/>
          <p:nvPr/>
        </p:nvSpPr>
        <p:spPr>
          <a:xfrm>
            <a:off x="7337864" y="3854223"/>
            <a:ext cx="3957162" cy="368300"/>
          </a:xfrm>
          <a:prstGeom prst="rect">
            <a:avLst/>
          </a:prstGeom>
          <a:noFill/>
        </p:spPr>
        <p:txBody>
          <a:bodyPr wrap="square">
            <a:spAutoFit/>
          </a:bodyPr>
          <a:lstStyle/>
          <a:p>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模拟鸟群</a:t>
            </a:r>
            <a:r>
              <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rPr>
              <a:t>觅食</a:t>
            </a:r>
            <a:endParaRPr lang="zh-CN" altLang="zh-CN" sz="1800" dirty="0">
              <a:solidFill>
                <a:srgbClr val="F2F2F2"/>
              </a:solidFill>
              <a:effectLst/>
              <a:latin typeface="Aptos" panose="020B0004020202020204" pitchFamily="34" charset="0"/>
              <a:ea typeface="等线" panose="02010600030101010101" pitchFamily="2" charset="-122"/>
              <a:cs typeface="Arial" panose="020B0604020202090204" pitchFamily="34" charset="0"/>
            </a:endParaRPr>
          </a:p>
        </p:txBody>
      </p:sp>
      <p:pic>
        <p:nvPicPr>
          <p:cNvPr id="4" name="图片 3"/>
          <p:cNvPicPr>
            <a:picLocks noChangeAspect="1"/>
          </p:cNvPicPr>
          <p:nvPr>
            <p:custDataLst>
              <p:tags r:id="rId4"/>
            </p:custDataLst>
          </p:nvPr>
        </p:nvPicPr>
        <p:blipFill>
          <a:blip r:embed="rId5"/>
          <a:stretch>
            <a:fillRect/>
          </a:stretch>
        </p:blipFill>
        <p:spPr>
          <a:xfrm>
            <a:off x="1200150" y="2326005"/>
            <a:ext cx="3769995" cy="32454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a:ea typeface="微软雅黑 Light"/>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a:ea typeface="微软雅黑 Light"/>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a:ea typeface="微软雅黑 Light"/>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sp>
        <p:nvSpPr>
          <p:cNvPr id="6" name="文本框 5"/>
          <p:cNvSpPr txBox="1"/>
          <p:nvPr/>
        </p:nvSpPr>
        <p:spPr>
          <a:xfrm>
            <a:off x="1616075" y="1233170"/>
            <a:ext cx="8960485" cy="368300"/>
          </a:xfrm>
          <a:prstGeom prst="rect">
            <a:avLst/>
          </a:prstGeom>
          <a:noFill/>
        </p:spPr>
        <p:txBody>
          <a:bodyPr wrap="square" rtlCol="0">
            <a:noAutofit/>
          </a:bodyPr>
          <a:p>
            <a:r>
              <a:rPr lang="en-US" altLang="zh-CN"/>
              <a:t>1</a:t>
            </a:r>
            <a:r>
              <a:rPr lang="zh-CN" altLang="en-US"/>
              <a:t>、粒子位置</a:t>
            </a:r>
            <a:r>
              <a:rPr lang="zh-CN" altLang="en-US"/>
              <a:t>向量</a:t>
            </a:r>
            <a:endParaRPr lang="zh-CN" altLang="en-US"/>
          </a:p>
        </p:txBody>
      </p:sp>
      <p:sp>
        <p:nvSpPr>
          <p:cNvPr id="7" name="文本框 6"/>
          <p:cNvSpPr txBox="1"/>
          <p:nvPr/>
        </p:nvSpPr>
        <p:spPr>
          <a:xfrm>
            <a:off x="1616075" y="2402205"/>
            <a:ext cx="2116455" cy="645160"/>
          </a:xfrm>
          <a:prstGeom prst="rect">
            <a:avLst/>
          </a:prstGeom>
          <a:noFill/>
        </p:spPr>
        <p:txBody>
          <a:bodyPr wrap="square" rtlCol="0">
            <a:spAutoFit/>
          </a:bodyPr>
          <a:p>
            <a:r>
              <a:rPr lang="zh-CN" altLang="en-US">
                <a:sym typeface="+mn-ea"/>
              </a:rPr>
              <a:t>2、粒子速度向量：</a:t>
            </a:r>
            <a:r>
              <a:rPr lang="en-US" altLang="zh-CN">
                <a:sym typeface="+mn-ea"/>
              </a:rPr>
              <a:t>		</a:t>
            </a:r>
            <a:endParaRPr lang="en-US" altLang="zh-CN">
              <a:sym typeface="+mn-ea"/>
            </a:endParaRPr>
          </a:p>
        </p:txBody>
      </p:sp>
      <p:sp>
        <p:nvSpPr>
          <p:cNvPr id="9" name="文本框 8"/>
          <p:cNvSpPr txBox="1"/>
          <p:nvPr/>
        </p:nvSpPr>
        <p:spPr>
          <a:xfrm>
            <a:off x="1586865" y="3702685"/>
            <a:ext cx="4064000" cy="368300"/>
          </a:xfrm>
          <a:prstGeom prst="rect">
            <a:avLst/>
          </a:prstGeom>
          <a:noFill/>
        </p:spPr>
        <p:txBody>
          <a:bodyPr wrap="square" rtlCol="0">
            <a:spAutoFit/>
          </a:bodyPr>
          <a:p>
            <a:r>
              <a:rPr lang="en-US" altLang="zh-CN"/>
              <a:t>3</a:t>
            </a:r>
            <a:r>
              <a:rPr lang="zh-CN" altLang="en-US"/>
              <a:t>、</a:t>
            </a:r>
            <a:r>
              <a:rPr lang="zh-CN" altLang="en-US">
                <a:sym typeface="+mn-ea"/>
              </a:rPr>
              <a:t>粒子更新：</a:t>
            </a:r>
            <a:endParaRPr lang="zh-CN" altLang="en-US"/>
          </a:p>
        </p:txBody>
      </p:sp>
      <mc:AlternateContent xmlns:mc="http://schemas.openxmlformats.org/markup-compatibility/2006">
        <mc:Choice xmlns:a14="http://schemas.microsoft.com/office/drawing/2010/main" Requires="a14">
          <p:sp>
            <p:nvSpPr>
              <p:cNvPr id="2" name="文本框 1"/>
              <p:cNvSpPr txBox="1"/>
              <p:nvPr/>
            </p:nvSpPr>
            <p:spPr>
              <a:xfrm>
                <a:off x="1924685" y="1790065"/>
                <a:ext cx="6096000" cy="400685"/>
              </a:xfrm>
              <a:prstGeom prst="rect">
                <a:avLst/>
              </a:prstGeom>
              <a:noFill/>
            </p:spPr>
            <p:txBody>
              <a:bodyPr wrap="square" rtlCol="0" anchor="t">
                <a:spAutoFit/>
              </a:bodyPr>
              <a:p>
                <a:r>
                  <a:rPr lang="en-US" altLang="zh-CN">
                    <a:sym typeface="+mn-ea"/>
                  </a:rPr>
                  <a:t>n</a:t>
                </a:r>
                <a:r>
                  <a:rPr lang="zh-CN" altLang="en-US">
                    <a:sym typeface="+mn-ea"/>
                  </a:rPr>
                  <a:t>维01比特串：</a:t>
                </a:r>
                <a:r>
                  <a:rPr lang="en-US" altLang="zh-CN">
                    <a:sym typeface="+mn-ea"/>
                  </a:rPr>
                  <a:t>		</a:t>
                </a:r>
                <a14:m>
                  <m:oMath xmlns:m="http://schemas.openxmlformats.org/officeDocument/2006/math">
                    <m:sSub>
                      <m:sSubPr>
                        <m:ctrlPr>
                          <a:rPr lang="en-US" altLang="zh-CN" i="1">
                            <a:latin typeface="DejaVu Math TeX Gyre" panose="02000503000000000000" charset="0"/>
                            <a:cs typeface="DejaVu Math TeX Gyre" panose="02000503000000000000" charset="0"/>
                            <a:sym typeface="+mn-ea"/>
                          </a:rPr>
                        </m:ctrlPr>
                      </m:sSubPr>
                      <m:e>
                        <m:r>
                          <a:rPr lang="en-US" altLang="zh-CN" i="1">
                            <a:latin typeface="DejaVu Math TeX Gyre" panose="02000503000000000000" charset="0"/>
                            <a:cs typeface="DejaVu Math TeX Gyre" panose="02000503000000000000" charset="0"/>
                            <a:sym typeface="+mn-ea"/>
                          </a:rPr>
                          <m:t>𝑋</m:t>
                        </m:r>
                      </m:e>
                      <m:sub>
                        <m:r>
                          <a:rPr lang="en-US" altLang="zh-CN" i="1">
                            <a:latin typeface="DejaVu Math TeX Gyre" panose="02000503000000000000" charset="0"/>
                            <a:cs typeface="DejaVu Math TeX Gyre" panose="02000503000000000000" charset="0"/>
                            <a:sym typeface="+mn-ea"/>
                          </a:rPr>
                          <m:t>𝑖</m:t>
                        </m:r>
                      </m:sub>
                    </m:sSub>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𝑥</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1</m:t>
                        </m:r>
                      </m:sup>
                    </m:sSubSup>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𝑥</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2</m:t>
                        </m:r>
                      </m:sup>
                    </m:sSubSup>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𝑥</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𝑛</m:t>
                        </m:r>
                      </m:sup>
                    </m:sSubSup>
                    <m:r>
                      <a:rPr lang="en-US" altLang="zh-CN" i="1">
                        <a:latin typeface="DejaVu Math TeX Gyre" panose="02000503000000000000" charset="0"/>
                        <a:cs typeface="DejaVu Math TeX Gyre" panose="02000503000000000000" charset="0"/>
                        <a:sym typeface="+mn-ea"/>
                      </a:rPr>
                      <m:t>]</m:t>
                    </m:r>
                  </m:oMath>
                </a14:m>
                <a:endParaRPr lang="en-US" altLang="zh-CN" i="1">
                  <a:latin typeface="DejaVu Math TeX Gyre" panose="02000503000000000000" charset="0"/>
                  <a:cs typeface="DejaVu Math TeX Gyre" panose="02000503000000000000" charset="0"/>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1924685" y="1790065"/>
                <a:ext cx="6096000" cy="40068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924685" y="2969260"/>
                <a:ext cx="6517005" cy="400685"/>
              </a:xfrm>
              <a:prstGeom prst="rect">
                <a:avLst/>
              </a:prstGeom>
              <a:noFill/>
            </p:spPr>
            <p:txBody>
              <a:bodyPr wrap="square" rtlCol="0">
                <a:spAutoFit/>
              </a:bodyPr>
              <a:p>
                <a:r>
                  <a:rPr lang="en-US" altLang="zh-CN"/>
                  <a:t>n</a:t>
                </a:r>
                <a:r>
                  <a:rPr lang="zh-CN" altLang="en-US"/>
                  <a:t>维向量：</a:t>
                </a:r>
                <a:r>
                  <a:rPr lang="en-US" altLang="zh-CN"/>
                  <a:t>		</a:t>
                </a:r>
                <a14:m>
                  <m:oMath xmlns:m="http://schemas.openxmlformats.org/officeDocument/2006/math">
                    <m:sSub>
                      <m:sSubPr>
                        <m:ctrlPr>
                          <a:rPr lang="en-US" altLang="zh-CN" i="1">
                            <a:latin typeface="DejaVu Math TeX Gyre" panose="02000503000000000000" charset="0"/>
                            <a:cs typeface="DejaVu Math TeX Gyre" panose="02000503000000000000" charset="0"/>
                            <a:sym typeface="+mn-ea"/>
                          </a:rPr>
                        </m:ctrlPr>
                      </m:sSubPr>
                      <m:e>
                        <m:r>
                          <a:rPr lang="en-US" altLang="zh-CN" i="1">
                            <a:latin typeface="DejaVu Math TeX Gyre" panose="02000503000000000000" charset="0"/>
                            <a:cs typeface="DejaVu Math TeX Gyre" panose="02000503000000000000" charset="0"/>
                            <a:sym typeface="+mn-ea"/>
                          </a:rPr>
                          <m:t>𝑉</m:t>
                        </m:r>
                      </m:e>
                      <m:sub>
                        <m:r>
                          <a:rPr lang="en-US" altLang="zh-CN" i="1">
                            <a:latin typeface="DejaVu Math TeX Gyre" panose="02000503000000000000" charset="0"/>
                            <a:cs typeface="DejaVu Math TeX Gyre" panose="02000503000000000000" charset="0"/>
                            <a:sym typeface="+mn-ea"/>
                          </a:rPr>
                          <m:t>𝑖</m:t>
                        </m:r>
                      </m:sub>
                    </m:sSub>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𝑣</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1</m:t>
                        </m:r>
                      </m:sup>
                    </m:sSubSup>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𝑣</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2</m:t>
                        </m:r>
                      </m:sup>
                    </m:sSubSup>
                    <m:r>
                      <a:rPr lang="en-US" altLang="zh-CN" i="1">
                        <a:latin typeface="DejaVu Math TeX Gyre" panose="02000503000000000000" charset="0"/>
                        <a:cs typeface="DejaVu Math TeX Gyre" panose="02000503000000000000" charset="0"/>
                        <a:sym typeface="+mn-ea"/>
                      </a:rPr>
                      <m:t>,...,</m:t>
                    </m:r>
                    <m:sSubSup>
                      <m:sSubSupPr>
                        <m:ctrlPr>
                          <a:rPr lang="en-US" altLang="zh-CN" i="1">
                            <a:latin typeface="DejaVu Math TeX Gyre" panose="02000503000000000000" charset="0"/>
                            <a:cs typeface="DejaVu Math TeX Gyre" panose="02000503000000000000" charset="0"/>
                            <a:sym typeface="+mn-ea"/>
                          </a:rPr>
                        </m:ctrlPr>
                      </m:sSubSupPr>
                      <m:e>
                        <m:r>
                          <a:rPr lang="en-US" altLang="zh-CN" i="1">
                            <a:latin typeface="DejaVu Math TeX Gyre" panose="02000503000000000000" charset="0"/>
                            <a:cs typeface="DejaVu Math TeX Gyre" panose="02000503000000000000" charset="0"/>
                            <a:sym typeface="+mn-ea"/>
                          </a:rPr>
                          <m:t>𝑣</m:t>
                        </m:r>
                      </m:e>
                      <m:sub>
                        <m:r>
                          <a:rPr lang="en-US" altLang="zh-CN" i="1">
                            <a:latin typeface="DejaVu Math TeX Gyre" panose="02000503000000000000" charset="0"/>
                            <a:cs typeface="DejaVu Math TeX Gyre" panose="02000503000000000000" charset="0"/>
                            <a:sym typeface="+mn-ea"/>
                          </a:rPr>
                          <m:t>𝑖</m:t>
                        </m:r>
                      </m:sub>
                      <m:sup>
                        <m:r>
                          <a:rPr lang="en-US" altLang="zh-CN" i="1">
                            <a:latin typeface="DejaVu Math TeX Gyre" panose="02000503000000000000" charset="0"/>
                            <a:cs typeface="DejaVu Math TeX Gyre" panose="02000503000000000000" charset="0"/>
                            <a:sym typeface="+mn-ea"/>
                          </a:rPr>
                          <m:t>𝑛</m:t>
                        </m:r>
                      </m:sup>
                    </m:sSubSup>
                    <m:r>
                      <a:rPr lang="en-US" altLang="zh-CN" i="1">
                        <a:latin typeface="DejaVu Math TeX Gyre" panose="02000503000000000000" charset="0"/>
                        <a:cs typeface="DejaVu Math TeX Gyre" panose="02000503000000000000" charset="0"/>
                        <a:sym typeface="+mn-ea"/>
                      </a:rPr>
                      <m:t>]</m:t>
                    </m:r>
                  </m:oMath>
                </a14:m>
                <a:endParaRPr lang="zh-CN" altLang="en-US"/>
              </a:p>
            </p:txBody>
          </p:sp>
        </mc:Choice>
        <mc:Fallback>
          <p:sp>
            <p:nvSpPr>
              <p:cNvPr id="5" name="文本框 4"/>
              <p:cNvSpPr txBox="1">
                <a:spLocks noRot="1" noChangeAspect="1" noMove="1" noResize="1" noEditPoints="1" noAdjustHandles="1" noChangeArrowheads="1" noChangeShapeType="1" noTextEdit="1"/>
              </p:cNvSpPr>
              <p:nvPr/>
            </p:nvSpPr>
            <p:spPr>
              <a:xfrm>
                <a:off x="1924685" y="2969260"/>
                <a:ext cx="6517005" cy="400685"/>
              </a:xfrm>
              <a:prstGeom prst="rect">
                <a:avLst/>
              </a:prstGeom>
              <a:blipFill rotWithShape="1">
                <a:blip r:embed="rId3"/>
                <a:stretch>
                  <a:fillRect/>
                </a:stretch>
              </a:blipFill>
            </p:spPr>
            <p:txBody>
              <a:bodyPr/>
              <a:lstStyle/>
              <a:p>
                <a:r>
                  <a:rPr lang="zh-CN" altLang="en-US">
                    <a:noFill/>
                  </a:rPr>
                  <a:t> </a:t>
                </a:r>
              </a:p>
            </p:txBody>
          </p:sp>
        </mc:Fallback>
      </mc:AlternateContent>
      <p:sp>
        <p:nvSpPr>
          <p:cNvPr id="12" name="文本框 11"/>
          <p:cNvSpPr txBox="1"/>
          <p:nvPr/>
        </p:nvSpPr>
        <p:spPr>
          <a:xfrm>
            <a:off x="1924685" y="4403725"/>
            <a:ext cx="7726680" cy="2030095"/>
          </a:xfrm>
          <a:prstGeom prst="rect">
            <a:avLst/>
          </a:prstGeom>
          <a:noFill/>
        </p:spPr>
        <p:txBody>
          <a:bodyPr wrap="square" rtlCol="0">
            <a:spAutoFit/>
          </a:bodyPr>
          <a:p>
            <a:r>
              <a:rPr lang="zh-CN" altLang="en-US"/>
              <a:t>速度：</a:t>
            </a:r>
            <a:endParaRPr lang="zh-CN" altLang="en-US"/>
          </a:p>
          <a:p>
            <a:endParaRPr lang="zh-CN" altLang="en-US"/>
          </a:p>
          <a:p>
            <a:r>
              <a:rPr lang="zh-CN" altLang="en-US"/>
              <a:t>位置：</a:t>
            </a:r>
            <a:endParaRPr lang="zh-CN" altLang="en-US"/>
          </a:p>
          <a:p>
            <a:endParaRPr lang="zh-CN" altLang="en-US"/>
          </a:p>
          <a:p>
            <a:r>
              <a:rPr lang="zh-CN" altLang="en-US"/>
              <a:t>通过</a:t>
            </a:r>
            <a:r>
              <a:rPr lang="en-US" altLang="zh-CN"/>
              <a:t>sigmoid</a:t>
            </a:r>
            <a:r>
              <a:rPr lang="zh-CN" altLang="en-US"/>
              <a:t>函数，将速度转换为一个概率</a:t>
            </a:r>
            <a:r>
              <a:rPr lang="en-US" altLang="zh-CN"/>
              <a:t> p =</a:t>
            </a:r>
            <a:endParaRPr lang="en-US" altLang="zh-CN"/>
          </a:p>
          <a:p>
            <a:endParaRPr lang="en-US" altLang="zh-CN"/>
          </a:p>
          <a:p>
            <a:r>
              <a:rPr lang="zh-CN" altLang="en-US"/>
              <a:t>通过概率将相应位置变为</a:t>
            </a:r>
            <a:r>
              <a:rPr lang="en-US" altLang="zh-CN"/>
              <a:t>1</a:t>
            </a:r>
            <a:r>
              <a:rPr lang="zh-CN" altLang="en-US"/>
              <a:t>。</a:t>
            </a:r>
            <a:endParaRPr lang="zh-CN" altLang="en-US"/>
          </a:p>
        </p:txBody>
      </p:sp>
      <p:pic>
        <p:nvPicPr>
          <p:cNvPr id="14" name="图片 13"/>
          <p:cNvPicPr>
            <a:picLocks noChangeAspect="1"/>
          </p:cNvPicPr>
          <p:nvPr>
            <p:custDataLst>
              <p:tags r:id="rId4"/>
            </p:custDataLst>
          </p:nvPr>
        </p:nvPicPr>
        <p:blipFill>
          <a:blip r:embed="rId5"/>
          <a:stretch>
            <a:fillRect/>
          </a:stretch>
        </p:blipFill>
        <p:spPr>
          <a:xfrm>
            <a:off x="2921635" y="4289425"/>
            <a:ext cx="6350000" cy="54610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7049135" y="5321300"/>
            <a:ext cx="787400" cy="749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7" name="图形 2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sp>
        <p:nvSpPr>
          <p:cNvPr id="37" name="椭圆 36"/>
          <p:cNvSpPr/>
          <p:nvPr>
            <p:custDataLst>
              <p:tags r:id="rId3"/>
            </p:custDataLst>
          </p:nvPr>
        </p:nvSpPr>
        <p:spPr>
          <a:xfrm>
            <a:off x="1190588" y="2491573"/>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2" name="组合 1"/>
          <p:cNvGrpSpPr/>
          <p:nvPr/>
        </p:nvGrpSpPr>
        <p:grpSpPr>
          <a:xfrm>
            <a:off x="1497203" y="2798188"/>
            <a:ext cx="1300163" cy="1300163"/>
            <a:chOff x="1177167" y="2337355"/>
            <a:chExt cx="1300163" cy="1300163"/>
          </a:xfrm>
        </p:grpSpPr>
        <p:sp>
          <p:nvSpPr>
            <p:cNvPr id="4" name="椭圆 3"/>
            <p:cNvSpPr/>
            <p:nvPr>
              <p:custDataLst>
                <p:tags r:id="rId4"/>
              </p:custDataLst>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p:cNvPicPr>
              <a:picLocks noChangeAspect="1"/>
            </p:cNvPicPr>
            <p:nvPr>
              <p:custDataLst>
                <p:tags r:id="rId5"/>
              </p:custDataLst>
            </p:nvPr>
          </p:nvPicPr>
          <p:blipFill>
            <a:blip r:embed="rId6" cstate="email">
              <a:extLst>
                <a:ext uri="{96DAC541-7B7A-43D3-8B79-37D633B846F1}">
                  <asvg:svgBlip xmlns:asvg="http://schemas.microsoft.com/office/drawing/2016/SVG/main" r:embed="rId7"/>
                </a:ext>
              </a:extLst>
            </a:blip>
            <a:stretch>
              <a:fillRect/>
            </a:stretch>
          </p:blipFill>
          <p:spPr>
            <a:xfrm>
              <a:off x="1482804" y="2708834"/>
              <a:ext cx="633116" cy="634015"/>
            </a:xfrm>
            <a:prstGeom prst="rect">
              <a:avLst/>
            </a:prstGeom>
          </p:spPr>
        </p:pic>
      </p:grpSp>
      <p:sp>
        <p:nvSpPr>
          <p:cNvPr id="12" name="文本框 11"/>
          <p:cNvSpPr txBox="1"/>
          <p:nvPr>
            <p:custDataLst>
              <p:tags r:id="rId8"/>
            </p:custDataLst>
          </p:nvPr>
        </p:nvSpPr>
        <p:spPr>
          <a:xfrm>
            <a:off x="153035" y="4744720"/>
            <a:ext cx="3987800"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微软雅黑"/>
                <a:ea typeface="微软雅黑"/>
                <a:cs typeface="+mn-cs"/>
              </a:rPr>
              <a:t>0-1</a:t>
            </a:r>
            <a:r>
              <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rPr>
              <a:t>背包问题</a:t>
            </a:r>
            <a:endPar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47" name="组合 46"/>
          <p:cNvGrpSpPr/>
          <p:nvPr/>
        </p:nvGrpSpPr>
        <p:grpSpPr>
          <a:xfrm>
            <a:off x="4521200" y="1368425"/>
            <a:ext cx="6855460" cy="4701540"/>
            <a:chOff x="7120" y="2084"/>
            <a:chExt cx="10796" cy="7404"/>
          </a:xfrm>
        </p:grpSpPr>
        <mc:AlternateContent xmlns:mc="http://schemas.openxmlformats.org/markup-compatibility/2006">
          <mc:Choice xmlns:a14="http://schemas.microsoft.com/office/drawing/2010/main" Requires="a14">
            <p:sp>
              <p:nvSpPr>
                <p:cNvPr id="16" name="文本框 15"/>
                <p:cNvSpPr txBox="1"/>
                <p:nvPr/>
              </p:nvSpPr>
              <p:spPr>
                <a:xfrm>
                  <a:off x="7120" y="2084"/>
                  <a:ext cx="10796" cy="7404"/>
                </a:xfrm>
                <a:prstGeom prst="rect">
                  <a:avLst/>
                </a:prstGeom>
                <a:noFill/>
              </p:spPr>
              <p:txBody>
                <a:bodyPr wrap="square" rtlCol="0" anchor="t">
                  <a:noAutofit/>
                </a:bodyPr>
                <a:p>
                  <a:pPr indent="0"/>
                  <a:r>
                    <a:rPr lang="zh-CN" altLang="en-US"/>
                    <a:t>0-1 背包问题（0-1 Knapsack Problem）问题是一种组合优化的NP</a:t>
                  </a:r>
                  <a:r>
                    <a:rPr lang="en-US" altLang="zh-CN"/>
                    <a:t>C</a:t>
                  </a:r>
                  <a:r>
                    <a:rPr lang="zh-CN" altLang="en-US"/>
                    <a:t>问题，描述如下：</a:t>
                  </a:r>
                  <a:endParaRPr lang="zh-CN" altLang="en-US"/>
                </a:p>
                <a:p>
                  <a:pPr indent="457200"/>
                  <a:endParaRPr lang="zh-CN" altLang="en-US"/>
                </a:p>
                <a:p>
                  <a:pPr marL="742950" lvl="1" indent="-285750">
                    <a:buFont typeface="Arial" panose="020B0604020202090204" pitchFamily="34" charset="0"/>
                    <a:buChar char="•"/>
                  </a:pPr>
                  <a:r>
                    <a:rPr lang="zh-CN" altLang="en-US"/>
                    <a:t>给定 n 种物品，物品 j 的重量为 w</a:t>
                  </a:r>
                  <a:r>
                    <a:rPr lang="en-US" altLang="zh-CN"/>
                    <a:t>_</a:t>
                  </a:r>
                  <a:r>
                    <a:rPr lang="zh-CN" altLang="en-US"/>
                    <a:t>j，价格为 p</a:t>
                  </a:r>
                  <a:r>
                    <a:rPr lang="en-US" altLang="zh-CN"/>
                    <a:t>_</a:t>
                  </a:r>
                  <a:r>
                    <a:rPr lang="zh-CN" altLang="en-US"/>
                    <a:t>j。</a:t>
                  </a:r>
                  <a:endParaRPr lang="zh-CN" altLang="en-US"/>
                </a:p>
                <a:p>
                  <a:pPr marL="742950" lvl="1" indent="-285750">
                    <a:buFont typeface="Arial" panose="020B0604020202090204" pitchFamily="34" charset="0"/>
                    <a:buChar char="•"/>
                  </a:pPr>
                  <a:endParaRPr lang="zh-CN" altLang="en-US"/>
                </a:p>
                <a:p>
                  <a:pPr marL="742950" lvl="1" indent="-285750">
                    <a:buFont typeface="Arial" panose="020B0604020202090204" pitchFamily="34" charset="0"/>
                    <a:buChar char="•"/>
                  </a:pPr>
                  <a:r>
                    <a:rPr lang="zh-CN" altLang="en-US"/>
                    <a:t>给定一个背包，最大</a:t>
                  </a:r>
                  <a:r>
                    <a:rPr lang="zh-CN" altLang="en-US"/>
                    <a:t>承载重量为</a:t>
                  </a:r>
                  <a:r>
                    <a:rPr lang="en-US" altLang="zh-CN"/>
                    <a:t> </a:t>
                  </a:r>
                  <a:r>
                    <a:rPr lang="zh-CN" altLang="en-US"/>
                    <a:t>W。</a:t>
                  </a:r>
                  <a:endParaRPr lang="zh-CN" altLang="en-US"/>
                </a:p>
                <a:p>
                  <a:pPr marL="742950" lvl="1" indent="-285750">
                    <a:buFont typeface="Arial" panose="020B0604020202090204" pitchFamily="34" charset="0"/>
                    <a:buChar char="•"/>
                  </a:pPr>
                  <a:endParaRPr lang="zh-CN" altLang="en-US"/>
                </a:p>
                <a:p>
                  <a:pPr marL="742950" lvl="1" indent="-285750">
                    <a:buFont typeface="Arial" panose="020B0604020202090204" pitchFamily="34" charset="0"/>
                    <a:buChar char="•"/>
                  </a:pPr>
                  <a:r>
                    <a:rPr lang="zh-CN" altLang="en-US"/>
                    <a:t>选择一些物品放入背包中，使得物品的总重量不超过背包最大</a:t>
                  </a:r>
                  <a:r>
                    <a:rPr lang="zh-CN" altLang="en-US">
                      <a:sym typeface="+mn-ea"/>
                    </a:rPr>
                    <a:t>承载</a:t>
                  </a:r>
                  <a:r>
                    <a:rPr lang="zh-CN" altLang="en-US"/>
                    <a:t>重量，同时使得物品的总价值最大。</a:t>
                  </a:r>
                  <a:endParaRPr lang="zh-CN" altLang="en-US"/>
                </a:p>
                <a:p>
                  <a:pPr indent="0">
                    <a:buFont typeface="Arial" panose="020B0604020202090204" pitchFamily="34" charset="0"/>
                    <a:buNone/>
                  </a:pPr>
                  <a:endParaRPr lang="zh-CN" altLang="en-US"/>
                </a:p>
                <a:p>
                  <a:pPr indent="0">
                    <a:buFont typeface="Arial" panose="020B0604020202090204" pitchFamily="34" charset="0"/>
                    <a:buNone/>
                  </a:pPr>
                  <a:endParaRPr lang="zh-CN" altLang="en-US"/>
                </a:p>
                <a:p>
                  <a:pPr indent="0">
                    <a:buFont typeface="Arial" panose="020B0604020202090204" pitchFamily="34" charset="0"/>
                    <a:buNone/>
                  </a:pPr>
                  <a:endParaRPr lang="zh-CN" altLang="en-US"/>
                </a:p>
                <a:p>
                  <a:pPr indent="0">
                    <a:buFont typeface="Arial" panose="020B0604020202090204" pitchFamily="34" charset="0"/>
                    <a:buNone/>
                  </a:pPr>
                  <a:r>
                    <a:rPr lang="zh-CN" altLang="en-US"/>
                    <a:t>目标函数：</a:t>
                  </a:r>
                  <a:r>
                    <a:rPr lang="en-US" altLang="zh-CN"/>
                    <a:t>		   </a:t>
                  </a:r>
                  <a:r>
                    <a:rPr lang="zh-CN" altLang="en-US"/>
                    <a:t>限制条件：</a:t>
                  </a:r>
                  <a:endParaRPr lang="zh-CN" altLang="en-US"/>
                </a:p>
                <a:p>
                  <a:pPr indent="0">
                    <a:buFont typeface="Arial" panose="020B0604020202090204" pitchFamily="34" charset="0"/>
                    <a:buNone/>
                  </a:pPr>
                  <a:endParaRPr lang="zh-CN" altLang="en-US"/>
                </a:p>
                <a:p>
                  <a:pPr indent="0">
                    <a:buFont typeface="Arial" panose="020B0604020202090204" pitchFamily="34" charset="0"/>
                    <a:buNone/>
                  </a:pPr>
                  <a:endParaRPr lang="zh-CN" altLang="en-US"/>
                </a:p>
                <a:p>
                  <a:pPr indent="0">
                    <a:buFont typeface="Arial" panose="020B0604020202090204" pitchFamily="34" charset="0"/>
                    <a:buNone/>
                  </a:pPr>
                  <a:endParaRPr lang="zh-CN" altLang="en-US"/>
                </a:p>
                <a:p>
                  <a:pPr indent="0">
                    <a:buFont typeface="Arial" panose="020B0604020202090204" pitchFamily="34" charset="0"/>
                    <a:buNone/>
                  </a:pPr>
                  <a:r>
                    <a:rPr lang="zh-CN" altLang="en-US"/>
                    <a:t>解表达</a:t>
                  </a:r>
                  <a:r>
                    <a:rPr lang="zh-CN" altLang="en-US"/>
                    <a:t>形式：</a:t>
                  </a:r>
                  <a14:m>
                    <m:oMath xmlns:m="http://schemas.openxmlformats.org/officeDocument/2006/math">
                      <m:r>
                        <a:rPr lang="en-US" altLang="zh-CN" i="1">
                          <a:latin typeface="DejaVu Math TeX Gyre" panose="02000503000000000000" charset="0"/>
                          <a:cs typeface="DejaVu Math TeX Gyre" panose="02000503000000000000" charset="0"/>
                        </a:rPr>
                        <m:t>    </m:t>
                      </m:r>
                      <m:r>
                        <a:rPr lang="en-US" altLang="zh-CN" i="1">
                          <a:latin typeface="DejaVu Math TeX Gyre" panose="02000503000000000000" charset="0"/>
                          <a:cs typeface="DejaVu Math TeX Gyre" panose="02000503000000000000" charset="0"/>
                        </a:rPr>
                        <m:t>𝑥</m:t>
                      </m:r>
                      <m:r>
                        <a:rPr lang="en-US" altLang="zh-CN" i="1">
                          <a:latin typeface="DejaVu Math TeX Gyre" panose="02000503000000000000" charset="0"/>
                          <a:cs typeface="DejaVu Math TeX Gyre" panose="02000503000000000000" charset="0"/>
                        </a:rPr>
                        <m:t>=</m:t>
                      </m:r>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1110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1010</m:t>
                          </m:r>
                          <m:r>
                            <a:rPr lang="en-US" altLang="zh-CN" i="1">
                              <a:latin typeface="DejaVu Math TeX Gyre" panose="02000503000000000000" charset="0"/>
                              <a:cs typeface="DejaVu Math TeX Gyre" panose="02000503000000000000" charset="0"/>
                            </a:rPr>
                            <m:t>)</m:t>
                          </m:r>
                        </m:e>
                        <m:sub>
                          <m:r>
                            <a:rPr lang="en-US" altLang="zh-CN" i="1">
                              <a:latin typeface="DejaVu Math TeX Gyre" panose="02000503000000000000" charset="0"/>
                              <a:cs typeface="DejaVu Math TeX Gyre" panose="02000503000000000000" charset="0"/>
                            </a:rPr>
                            <m:t>2</m:t>
                          </m:r>
                        </m:sub>
                      </m:sSub>
                      <m:r>
                        <a:rPr lang="en-US" altLang="zh-CN" i="1">
                          <a:latin typeface="DejaVu Math TeX Gyre" panose="02000503000000000000" charset="0"/>
                          <a:cs typeface="DejaVu Math TeX Gyre" panose="02000503000000000000" charset="0"/>
                        </a:rPr>
                        <m:t>，</m:t>
                      </m:r>
                    </m:oMath>
                  </a14:m>
                  <a:r>
                    <a:rPr lang="zh-CN" altLang="en-US" i="1">
                      <a:latin typeface="DejaVu Math TeX Gyre" panose="02000503000000000000" charset="0"/>
                      <a:cs typeface="DejaVu Math TeX Gyre" panose="02000503000000000000" charset="0"/>
                    </a:rPr>
                    <a:t>长度为</a:t>
                  </a:r>
                  <a:r>
                    <a:rPr lang="en-US" altLang="zh-CN" i="1">
                      <a:latin typeface="DejaVu Math TeX Gyre" panose="02000503000000000000" charset="0"/>
                      <a:cs typeface="DejaVu Math TeX Gyre" panose="02000503000000000000" charset="0"/>
                    </a:rPr>
                    <a:t>n</a:t>
                  </a:r>
                  <a:r>
                    <a:rPr lang="zh-CN" altLang="en-US" i="1">
                      <a:latin typeface="DejaVu Math TeX Gyre" panose="02000503000000000000" charset="0"/>
                      <a:cs typeface="DejaVu Math TeX Gyre" panose="02000503000000000000" charset="0"/>
                    </a:rPr>
                    <a:t>的</a:t>
                  </a:r>
                  <a:r>
                    <a:rPr lang="en-US" altLang="zh-CN" i="1">
                      <a:latin typeface="DejaVu Math TeX Gyre" panose="02000503000000000000" charset="0"/>
                      <a:cs typeface="DejaVu Math TeX Gyre" panose="02000503000000000000" charset="0"/>
                    </a:rPr>
                    <a:t>01</a:t>
                  </a:r>
                  <a:r>
                    <a:rPr lang="zh-CN" altLang="en-US" i="1">
                      <a:latin typeface="DejaVu Math TeX Gyre" panose="02000503000000000000" charset="0"/>
                      <a:cs typeface="DejaVu Math TeX Gyre" panose="02000503000000000000" charset="0"/>
                    </a:rPr>
                    <a:t>比特</a:t>
                  </a:r>
                  <a:r>
                    <a:rPr lang="zh-CN" altLang="en-US" i="1">
                      <a:latin typeface="DejaVu Math TeX Gyre" panose="02000503000000000000" charset="0"/>
                      <a:cs typeface="DejaVu Math TeX Gyre" panose="02000503000000000000" charset="0"/>
                    </a:rPr>
                    <a:t>串</a:t>
                  </a:r>
                  <a:endParaRPr lang="zh-CN" altLang="en-US" i="1">
                    <a:latin typeface="DejaVu Math TeX Gyre" panose="02000503000000000000" charset="0"/>
                    <a:cs typeface="DejaVu Math TeX Gyre" panose="02000503000000000000"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7120" y="2084"/>
                  <a:ext cx="10796" cy="7404"/>
                </a:xfrm>
                <a:prstGeom prst="rect">
                  <a:avLst/>
                </a:prstGeom>
                <a:blipFill rotWithShape="1">
                  <a:blip r:embed="rId9"/>
                </a:blipFill>
              </p:spPr>
              <p:txBody>
                <a:bodyPr/>
                <a:lstStyle/>
                <a:p>
                  <a:r>
                    <a:rPr lang="zh-CN" altLang="en-US">
                      <a:noFill/>
                    </a:rPr>
                    <a:t> </a:t>
                  </a:r>
                </a:p>
              </p:txBody>
            </p:sp>
          </mc:Fallback>
        </mc:AlternateContent>
        <p:pic>
          <p:nvPicPr>
            <p:cNvPr id="38" name="图片 37"/>
            <p:cNvPicPr>
              <a:picLocks noChangeAspect="1"/>
            </p:cNvPicPr>
            <p:nvPr>
              <p:custDataLst>
                <p:tags r:id="rId10"/>
              </p:custDataLst>
            </p:nvPr>
          </p:nvPicPr>
          <p:blipFill>
            <a:blip r:embed="rId11"/>
            <a:stretch>
              <a:fillRect/>
            </a:stretch>
          </p:blipFill>
          <p:spPr>
            <a:xfrm>
              <a:off x="9166" y="6866"/>
              <a:ext cx="1703" cy="1554"/>
            </a:xfrm>
            <a:prstGeom prst="rect">
              <a:avLst/>
            </a:prstGeom>
          </p:spPr>
        </p:pic>
        <p:pic>
          <p:nvPicPr>
            <p:cNvPr id="43" name="图片 42"/>
            <p:cNvPicPr>
              <a:picLocks noChangeAspect="1"/>
            </p:cNvPicPr>
            <p:nvPr>
              <p:custDataLst>
                <p:tags r:id="rId12"/>
              </p:custDataLst>
            </p:nvPr>
          </p:nvPicPr>
          <p:blipFill>
            <a:blip r:embed="rId13"/>
            <a:stretch>
              <a:fillRect/>
            </a:stretch>
          </p:blipFill>
          <p:spPr>
            <a:xfrm>
              <a:off x="13936" y="6840"/>
              <a:ext cx="3980" cy="158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198235" y="3246755"/>
            <a:ext cx="4549140" cy="152971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初始化与更新</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全局最优与个体最优</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速度与位置更新</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参数设置</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8" name="任意多边形: 形状 69"/>
          <p:cNvSpPr/>
          <p:nvPr/>
        </p:nvSpPr>
        <p:spPr>
          <a:xfrm>
            <a:off x="1553845" y="2117090"/>
            <a:ext cx="4549140" cy="321056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custDataLst>
              <p:tags r:id="rId3"/>
            </p:custDataLst>
          </p:nvPr>
        </p:nvSpPr>
        <p:spPr>
          <a:xfrm>
            <a:off x="3431580" y="2116988"/>
            <a:ext cx="793750" cy="460375"/>
          </a:xfrm>
          <a:prstGeom prst="rect">
            <a:avLst/>
          </a:prstGeom>
          <a:solidFill>
            <a:srgbClr val="003F87"/>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参数</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文本框 73"/>
          <p:cNvSpPr txBox="1"/>
          <p:nvPr>
            <p:custDataLst>
              <p:tags r:id="rId4"/>
            </p:custDataLst>
          </p:nvPr>
        </p:nvSpPr>
        <p:spPr>
          <a:xfrm>
            <a:off x="1642110" y="2577465"/>
            <a:ext cx="4372610" cy="2609215"/>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n_particles = </a:t>
            </a:r>
            <a:r>
              <a:rPr kumimoji="0" lang="en-US"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c * n</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c1 = 1.5</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c2 = 0.8</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Wmax = 1</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Wmin = 1</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Vmax = 10</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rPr>
              <a:t>Vmin = -10</a:t>
            </a:r>
            <a:endParaRPr kumimoji="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mall"/>
          <p:cNvPicPr>
            <a:picLocks noChangeAspect="1"/>
          </p:cNvPicPr>
          <p:nvPr/>
        </p:nvPicPr>
        <p:blipFill>
          <a:blip r:embed="rId1"/>
          <a:stretch>
            <a:fillRect/>
          </a:stretch>
        </p:blipFill>
        <p:spPr>
          <a:xfrm>
            <a:off x="4235450" y="838835"/>
            <a:ext cx="7956550" cy="5765800"/>
          </a:xfrm>
          <a:prstGeom prst="rect">
            <a:avLst/>
          </a:prstGeom>
        </p:spPr>
      </p:pic>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7" name="图形 26"/>
          <p:cNvPicPr>
            <a:picLocks noChangeAspect="1"/>
          </p:cNvPicPr>
          <p:nvPr/>
        </p:nvPicPr>
        <p:blipFill>
          <a:blip r:embed="rId2"/>
          <a:stretch>
            <a:fillRect/>
          </a:stretch>
        </p:blipFill>
        <p:spPr>
          <a:xfrm>
            <a:off x="473661" y="98896"/>
            <a:ext cx="1251222" cy="347019"/>
          </a:xfrm>
          <a:prstGeom prst="rect">
            <a:avLst/>
          </a:prstGeom>
        </p:spPr>
      </p:pic>
      <p:sp>
        <p:nvSpPr>
          <p:cNvPr id="12" name="文本框 11"/>
          <p:cNvSpPr txBox="1"/>
          <p:nvPr>
            <p:custDataLst>
              <p:tags r:id="rId3"/>
            </p:custDataLst>
          </p:nvPr>
        </p:nvSpPr>
        <p:spPr>
          <a:xfrm>
            <a:off x="40005" y="838835"/>
            <a:ext cx="2378075"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rPr>
              <a:t>数据对比</a:t>
            </a:r>
            <a:endPar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 name="文本框 2"/>
          <p:cNvSpPr txBox="1"/>
          <p:nvPr/>
        </p:nvSpPr>
        <p:spPr>
          <a:xfrm>
            <a:off x="256540" y="2137410"/>
            <a:ext cx="4140200" cy="2584450"/>
          </a:xfrm>
          <a:prstGeom prst="rect">
            <a:avLst/>
          </a:prstGeom>
          <a:noFill/>
        </p:spPr>
        <p:txBody>
          <a:bodyPr wrap="square" rtlCol="0">
            <a:spAutoFit/>
          </a:bodyPr>
          <a:p>
            <a:r>
              <a:rPr lang="zh-CN" altLang="en-US"/>
              <a:t>数据集：</a:t>
            </a:r>
            <a:endParaRPr lang="zh-CN" altLang="en-US"/>
          </a:p>
          <a:p>
            <a:endParaRPr lang="zh-CN" altLang="en-US"/>
          </a:p>
          <a:p>
            <a:r>
              <a:rPr lang="zh-CN" altLang="en-US"/>
              <a:t>weights = [95, 4, 60, 32, 23, 72, 80, 62, 65, 46]</a:t>
            </a:r>
            <a:endParaRPr lang="zh-CN" altLang="en-US"/>
          </a:p>
          <a:p>
            <a:endParaRPr lang="zh-CN" altLang="en-US"/>
          </a:p>
          <a:p>
            <a:r>
              <a:rPr lang="zh-CN" altLang="en-US"/>
              <a:t>values = [55, 10, 47, 5, 4, 50, 8, 61, 85, 87]</a:t>
            </a:r>
            <a:endParaRPr lang="zh-CN" altLang="en-US"/>
          </a:p>
          <a:p>
            <a:endParaRPr lang="zh-CN" altLang="en-US"/>
          </a:p>
          <a:p>
            <a:r>
              <a:rPr lang="zh-CN" altLang="en-US"/>
              <a:t>max_weight = 269</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7" name="图形 26"/>
          <p:cNvPicPr>
            <a:picLocks noChangeAspect="1"/>
          </p:cNvPicPr>
          <p:nvPr/>
        </p:nvPicPr>
        <p:blipFill>
          <a:blip r:embed="rId1"/>
          <a:stretch>
            <a:fillRect/>
          </a:stretch>
        </p:blipFill>
        <p:spPr>
          <a:xfrm>
            <a:off x="473661" y="98896"/>
            <a:ext cx="1251222" cy="347019"/>
          </a:xfrm>
          <a:prstGeom prst="rect">
            <a:avLst/>
          </a:prstGeom>
        </p:spPr>
      </p:pic>
      <p:sp>
        <p:nvSpPr>
          <p:cNvPr id="12" name="文本框 11"/>
          <p:cNvSpPr txBox="1"/>
          <p:nvPr>
            <p:custDataLst>
              <p:tags r:id="rId2"/>
            </p:custDataLst>
          </p:nvPr>
        </p:nvSpPr>
        <p:spPr>
          <a:xfrm>
            <a:off x="40005" y="838835"/>
            <a:ext cx="2378075"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rPr>
              <a:t>数据对比</a:t>
            </a:r>
            <a:endPar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 name="文本框 2"/>
          <p:cNvSpPr txBox="1"/>
          <p:nvPr/>
        </p:nvSpPr>
        <p:spPr>
          <a:xfrm>
            <a:off x="256540" y="2137410"/>
            <a:ext cx="4140200" cy="2584450"/>
          </a:xfrm>
          <a:prstGeom prst="rect">
            <a:avLst/>
          </a:prstGeom>
          <a:noFill/>
        </p:spPr>
        <p:txBody>
          <a:bodyPr wrap="square" rtlCol="0">
            <a:spAutoFit/>
          </a:bodyPr>
          <a:p>
            <a:r>
              <a:rPr lang="zh-CN" altLang="en-US"/>
              <a:t>数据集：</a:t>
            </a:r>
            <a:endParaRPr lang="zh-CN" altLang="en-US"/>
          </a:p>
          <a:p>
            <a:endParaRPr lang="zh-CN" altLang="en-US"/>
          </a:p>
          <a:p>
            <a:r>
              <a:rPr lang="zh-CN" altLang="en-US"/>
              <a:t>取</a:t>
            </a:r>
            <a:r>
              <a:rPr lang="en-US" altLang="zh-CN">
                <a:hlinkClick r:id="rId3" action="ppaction://hlinkfile"/>
              </a:rPr>
              <a:t>kaggle</a:t>
            </a:r>
            <a:r>
              <a:rPr lang="zh-CN" altLang="en-US">
                <a:hlinkClick r:id="rId3" action="ppaction://hlinkfile"/>
              </a:rPr>
              <a:t>钻石数据集</a:t>
            </a:r>
            <a:r>
              <a:rPr lang="zh-CN" altLang="en-US"/>
              <a:t>的前</a:t>
            </a:r>
            <a:r>
              <a:rPr lang="en-US" altLang="zh-CN"/>
              <a:t>100</a:t>
            </a:r>
            <a:r>
              <a:rPr lang="zh-CN" altLang="en-US"/>
              <a:t>条</a:t>
            </a:r>
            <a:endParaRPr lang="zh-CN" altLang="en-US"/>
          </a:p>
          <a:p>
            <a:endParaRPr lang="zh-CN" altLang="en-US"/>
          </a:p>
          <a:p>
            <a:r>
              <a:rPr lang="zh-CN" altLang="en-US"/>
              <a:t>weights = diamonds['carat'].values</a:t>
            </a:r>
            <a:endParaRPr lang="zh-CN" altLang="en-US"/>
          </a:p>
          <a:p>
            <a:endParaRPr lang="zh-CN" altLang="en-US"/>
          </a:p>
          <a:p>
            <a:r>
              <a:rPr lang="zh-CN" altLang="en-US"/>
              <a:t>values = diamonds['price'].values</a:t>
            </a:r>
            <a:endParaRPr lang="zh-CN" altLang="en-US"/>
          </a:p>
          <a:p>
            <a:endParaRPr lang="zh-CN" altLang="en-US"/>
          </a:p>
          <a:p>
            <a:r>
              <a:rPr lang="zh-CN" altLang="en-US"/>
              <a:t>max_weight = 10</a:t>
            </a:r>
            <a:endParaRPr lang="zh-CN" altLang="en-US"/>
          </a:p>
        </p:txBody>
      </p:sp>
      <p:pic>
        <p:nvPicPr>
          <p:cNvPr id="2" name="图片 1" descr="big"/>
          <p:cNvPicPr>
            <a:picLocks noChangeAspect="1"/>
          </p:cNvPicPr>
          <p:nvPr/>
        </p:nvPicPr>
        <p:blipFill>
          <a:blip r:embed="rId4"/>
          <a:stretch>
            <a:fillRect/>
          </a:stretch>
        </p:blipFill>
        <p:spPr>
          <a:xfrm>
            <a:off x="4269740" y="838835"/>
            <a:ext cx="8597265" cy="573214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p:cNvPicPr>
            <a:picLocks noChangeAspect="1"/>
          </p:cNvPicPr>
          <p:nvPr/>
        </p:nvPicPr>
        <p:blipFill>
          <a:blip r:embed="rId1"/>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p:cNvPicPr>
            <a:picLocks noChangeAspect="1"/>
          </p:cNvPicPr>
          <p:nvPr/>
        </p:nvPicPr>
        <p:blipFill>
          <a:blip r:embed="rId4"/>
          <a:stretch>
            <a:fillRect/>
          </a:stretch>
        </p:blipFill>
        <p:spPr>
          <a:xfrm>
            <a:off x="10543909" y="175131"/>
            <a:ext cx="1508654" cy="529352"/>
          </a:xfrm>
          <a:prstGeom prst="rect">
            <a:avLst/>
          </a:prstGeom>
        </p:spPr>
      </p:pic>
      <p:pic>
        <p:nvPicPr>
          <p:cNvPr id="15" name="图形 14"/>
          <p:cNvPicPr>
            <a:picLocks noChangeAspect="1"/>
          </p:cNvPicPr>
          <p:nvPr/>
        </p:nvPicPr>
        <p:blipFill>
          <a:blip r:embed="rId1"/>
          <a:stretch>
            <a:fillRect/>
          </a:stretch>
        </p:blipFill>
        <p:spPr>
          <a:xfrm>
            <a:off x="8688208" y="426805"/>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1"/>
          <a:stretch>
            <a:fillRect/>
          </a:stretch>
        </p:blipFill>
        <p:spPr>
          <a:xfrm>
            <a:off x="11101408" y="4402483"/>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p:cNvSpPr txBox="1"/>
          <p:nvPr/>
        </p:nvSpPr>
        <p:spPr>
          <a:xfrm>
            <a:off x="3430905" y="6104255"/>
            <a:ext cx="4192270" cy="368300"/>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endParaRPr lang="zh-CN" altLang="en-US" dirty="0">
              <a:solidFill>
                <a:srgbClr val="003F87"/>
              </a:solidFill>
            </a:endParaRPr>
          </a:p>
        </p:txBody>
      </p:sp>
      <p:pic>
        <p:nvPicPr>
          <p:cNvPr id="27" name="图形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p:cNvPicPr>
            <a:picLocks noChangeAspect="1"/>
          </p:cNvPicPr>
          <p:nvPr/>
        </p:nvPicPr>
        <p:blipFill>
          <a:blip r:embed="rId1"/>
          <a:stretch>
            <a:fillRect/>
          </a:stretch>
        </p:blipFill>
        <p:spPr>
          <a:xfrm>
            <a:off x="7704305" y="4857050"/>
            <a:ext cx="623999" cy="518142"/>
          </a:xfrm>
          <a:prstGeom prst="rect">
            <a:avLst/>
          </a:prstGeom>
          <a:effectLst>
            <a:glow rad="12700">
              <a:schemeClr val="bg1">
                <a:alpha val="41000"/>
              </a:schemeClr>
            </a:glow>
          </a:effectLst>
        </p:spPr>
      </p:pic>
      <p:pic>
        <p:nvPicPr>
          <p:cNvPr id="32" name="图形 3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7" name="图形 2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sp>
        <p:nvSpPr>
          <p:cNvPr id="12" name="文本框 11"/>
          <p:cNvSpPr txBox="1"/>
          <p:nvPr>
            <p:custDataLst>
              <p:tags r:id="rId3"/>
            </p:custDataLst>
          </p:nvPr>
        </p:nvSpPr>
        <p:spPr>
          <a:xfrm>
            <a:off x="153035" y="4439285"/>
            <a:ext cx="3987800" cy="70675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rPr>
              <a:t>算法</a:t>
            </a:r>
            <a:r>
              <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rPr>
              <a:t>选择</a:t>
            </a:r>
            <a:endParaRPr kumimoji="0" lang="zh-CN" altLang="en-US" sz="4000" b="0" i="0" u="none" strike="noStrike" kern="1200" cap="none" spc="0" normalizeH="0" baseline="0" noProof="0" dirty="0">
              <a:ln>
                <a:noFill/>
              </a:ln>
              <a:solidFill>
                <a:prstClr val="black"/>
              </a:solidFill>
              <a:effectLst/>
              <a:uLnTx/>
              <a:uFillTx/>
              <a:latin typeface="微软雅黑"/>
              <a:ea typeface="微软雅黑"/>
              <a:cs typeface="+mn-cs"/>
            </a:endParaRPr>
          </a:p>
        </p:txBody>
      </p:sp>
      <p:grpSp>
        <p:nvGrpSpPr>
          <p:cNvPr id="5" name="组合 4"/>
          <p:cNvGrpSpPr/>
          <p:nvPr/>
        </p:nvGrpSpPr>
        <p:grpSpPr>
          <a:xfrm>
            <a:off x="1421403" y="2478496"/>
            <a:ext cx="1300163" cy="1300163"/>
            <a:chOff x="4023002" y="2467476"/>
            <a:chExt cx="1300163" cy="1300163"/>
          </a:xfrm>
        </p:grpSpPr>
        <p:sp>
          <p:nvSpPr>
            <p:cNvPr id="23" name="椭圆 22"/>
            <p:cNvSpPr/>
            <p:nvPr>
              <p:custDataLst>
                <p:tags r:id="rId4"/>
              </p:custDataLst>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p:cNvPicPr>
              <a:picLocks noChangeAspect="1"/>
            </p:cNvPicPr>
            <p:nvPr>
              <p:custDataLst>
                <p:tags r:id="rId5"/>
              </p:custDataLst>
            </p:nvPr>
          </p:nvPicPr>
          <p:blipFill>
            <a:blip r:embed="rId6" cstate="email">
              <a:extLst>
                <a:ext uri="{96DAC541-7B7A-43D3-8B79-37D633B846F1}">
                  <asvg:svgBlip xmlns:asvg="http://schemas.microsoft.com/office/drawing/2016/SVG/main" r:embed="rId7"/>
                </a:ext>
              </a:extLst>
            </a:blip>
            <a:stretch>
              <a:fillRect/>
            </a:stretch>
          </p:blipFill>
          <p:spPr>
            <a:xfrm>
              <a:off x="4326109" y="2824061"/>
              <a:ext cx="638175" cy="638175"/>
            </a:xfrm>
            <a:prstGeom prst="rect">
              <a:avLst/>
            </a:prstGeom>
          </p:spPr>
        </p:pic>
      </p:grpSp>
      <p:sp>
        <p:nvSpPr>
          <p:cNvPr id="6" name="文本框 5"/>
          <p:cNvSpPr txBox="1"/>
          <p:nvPr/>
        </p:nvSpPr>
        <p:spPr>
          <a:xfrm>
            <a:off x="4881245" y="1596390"/>
            <a:ext cx="5667375" cy="4246245"/>
          </a:xfrm>
          <a:prstGeom prst="rect">
            <a:avLst/>
          </a:prstGeom>
          <a:noFill/>
        </p:spPr>
        <p:txBody>
          <a:bodyPr wrap="square" rtlCol="0">
            <a:spAutoFit/>
          </a:bodyPr>
          <a:p>
            <a:pPr marL="342900" indent="-342900">
              <a:buAutoNum type="arabicPeriod"/>
            </a:pPr>
            <a:r>
              <a:rPr lang="zh-CN" altLang="en-US">
                <a:sym typeface="+mn-ea"/>
              </a:rPr>
              <a:t>暴力算法：</a:t>
            </a:r>
            <a:r>
              <a:rPr lang="zh-CN" altLang="en-US"/>
              <a:t>Brute Force</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动态规划：</a:t>
            </a:r>
            <a:r>
              <a:rPr lang="zh-CN" altLang="en-US"/>
              <a:t>Dynamic Programming </a:t>
            </a:r>
            <a:r>
              <a:rPr lang="zh-CN" altLang="en-US"/>
              <a:t>    </a:t>
            </a:r>
            <a:endParaRPr lang="zh-CN" altLang="en-US"/>
          </a:p>
          <a:p>
            <a:pPr marL="342900" indent="-342900">
              <a:buAutoNum type="arabicPeriod"/>
            </a:pPr>
            <a:endParaRPr lang="zh-CN" altLang="en-US"/>
          </a:p>
          <a:p>
            <a:pPr marL="342900" indent="-342900">
              <a:buAutoNum type="arabicPeriod"/>
            </a:pPr>
            <a:r>
              <a:rPr lang="zh-CN" altLang="en-US">
                <a:sym typeface="+mn-ea"/>
              </a:rPr>
              <a:t>贪婪算法：</a:t>
            </a:r>
            <a:r>
              <a:rPr lang="zh-CN" altLang="en-US"/>
              <a:t>Greedy</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禁忌搜索算法：</a:t>
            </a:r>
            <a:r>
              <a:rPr lang="zh-CN" altLang="en-US"/>
              <a:t>Tabu Search</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模拟退火算法：</a:t>
            </a:r>
            <a:r>
              <a:rPr lang="zh-CN" altLang="en-US"/>
              <a:t>Simulated Annealing</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遗传算法：</a:t>
            </a:r>
            <a:r>
              <a:rPr lang="zh-CN" altLang="en-US"/>
              <a:t>Genetic Algorithm</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蚁群优化算法：</a:t>
            </a:r>
            <a:r>
              <a:rPr lang="zh-CN" altLang="en-US"/>
              <a:t>Ant Colony Optimization</a:t>
            </a:r>
            <a:r>
              <a:rPr lang="en-US" altLang="zh-CN"/>
              <a:t> </a:t>
            </a:r>
            <a:endParaRPr lang="zh-CN" altLang="en-US"/>
          </a:p>
          <a:p>
            <a:pPr marL="342900" indent="-342900">
              <a:buAutoNum type="arabicPeriod"/>
            </a:pPr>
            <a:endParaRPr lang="zh-CN" altLang="en-US"/>
          </a:p>
          <a:p>
            <a:pPr marL="342900" indent="-342900">
              <a:buAutoNum type="arabicPeriod"/>
            </a:pPr>
            <a:r>
              <a:rPr lang="zh-CN" altLang="en-US">
                <a:sym typeface="+mn-ea"/>
              </a:rPr>
              <a:t>粒子群优化算法：</a:t>
            </a:r>
            <a:r>
              <a:rPr lang="zh-CN" altLang="en-US"/>
              <a:t>Particle Swarm Optimization</a:t>
            </a:r>
            <a:r>
              <a:rPr lang="en-US" altLang="zh-CN"/>
              <a:t> </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2" name="Group 21"/>
          <p:cNvGrpSpPr/>
          <p:nvPr/>
        </p:nvGrpSpPr>
        <p:grpSpPr>
          <a:xfrm>
            <a:off x="596747" y="1330438"/>
            <a:ext cx="10998505" cy="5037409"/>
            <a:chOff x="753096" y="1095820"/>
            <a:chExt cx="10998505" cy="5037409"/>
          </a:xfrm>
        </p:grpSpPr>
        <p:pic>
          <p:nvPicPr>
            <p:cNvPr id="1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p:cNvSpPr txBox="1"/>
            <p:nvPr/>
          </p:nvSpPr>
          <p:spPr>
            <a:xfrm>
              <a:off x="7494213" y="3186454"/>
              <a:ext cx="3943279" cy="700405"/>
            </a:xfrm>
            <a:prstGeom prst="rect">
              <a:avLst/>
            </a:prstGeom>
            <a:noFill/>
          </p:spPr>
          <p:txBody>
            <a:bodyPr wrap="square" rtlCol="0">
              <a:spAutoFit/>
            </a:bodyPr>
            <a:lstStyle/>
            <a:p>
              <a:pPr marL="0" marR="0" lvl="0" indent="0" defTabSz="914400" rtl="0" eaLnBrk="1" fontAlgn="auto" latinLnBrk="0" hangingPunct="1">
                <a:lnSpc>
                  <a:spcPct val="11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暴力（枚举）算法</a:t>
              </a:r>
              <a:endParaRPr kumimoji="0" lang="zh-CN" altLang="en-US" sz="3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8"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pic>
        <p:nvPicPr>
          <p:cNvPr id="4" name="Picture 2" descr="1: Knapsack Problem (KP). | Download Scientific Diagram"/>
          <p:cNvPicPr>
            <a:picLocks noChangeAspect="1" noChangeArrowheads="1"/>
          </p:cNvPicPr>
          <p:nvPr>
            <p:custDataLst>
              <p:tags r:id="rId7"/>
            </p:custDataLst>
          </p:nvPr>
        </p:nvPicPr>
        <p:blipFill rotWithShape="1">
          <a:blip r:embed="rId8">
            <a:extLst>
              <a:ext uri="{28A0092B-C50C-407E-A947-70E740481C1C}">
                <a14:useLocalDpi xmlns:a14="http://schemas.microsoft.com/office/drawing/2010/main" val="0"/>
              </a:ext>
            </a:extLst>
          </a:blip>
          <a:srcRect l="3242" t="2506" r="2817"/>
          <a:stretch>
            <a:fillRect/>
          </a:stretch>
        </p:blipFill>
        <p:spPr bwMode="auto">
          <a:xfrm>
            <a:off x="1045162" y="1967909"/>
            <a:ext cx="4120370" cy="385637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830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算法解析</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grpSp>
        <p:nvGrpSpPr>
          <p:cNvPr id="40" name="组合 39"/>
          <p:cNvGrpSpPr/>
          <p:nvPr/>
        </p:nvGrpSpPr>
        <p:grpSpPr>
          <a:xfrm>
            <a:off x="6547617" y="1018532"/>
            <a:ext cx="3036037" cy="504000"/>
            <a:chOff x="7293141" y="1950630"/>
            <a:chExt cx="3036037"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4" name="矩形 53"/>
            <p:cNvSpPr/>
            <p:nvPr/>
          </p:nvSpPr>
          <p:spPr>
            <a:xfrm>
              <a:off x="7985121" y="2039010"/>
              <a:ext cx="2344057"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1.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初始化参数和变量</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5" name="矩形 64"/>
          <p:cNvSpPr/>
          <p:nvPr/>
        </p:nvSpPr>
        <p:spPr>
          <a:xfrm>
            <a:off x="578485" y="1018540"/>
            <a:ext cx="4829175" cy="5285105"/>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7" name="组合 39"/>
          <p:cNvGrpSpPr/>
          <p:nvPr/>
        </p:nvGrpSpPr>
        <p:grpSpPr>
          <a:xfrm>
            <a:off x="6547617" y="2064357"/>
            <a:ext cx="3705860" cy="504000"/>
            <a:chOff x="7293141" y="1950630"/>
            <a:chExt cx="3705860" cy="504000"/>
          </a:xfrm>
        </p:grpSpPr>
        <p:grpSp>
          <p:nvGrpSpPr>
            <p:cNvPr id="8" name="组合 50"/>
            <p:cNvGrpSpPr/>
            <p:nvPr/>
          </p:nvGrpSpPr>
          <p:grpSpPr>
            <a:xfrm>
              <a:off x="7293141" y="1950630"/>
              <a:ext cx="504000" cy="504000"/>
              <a:chOff x="7212931" y="1819110"/>
              <a:chExt cx="681789" cy="681789"/>
            </a:xfrm>
          </p:grpSpPr>
          <p:sp>
            <p:nvSpPr>
              <p:cNvPr id="1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9" name="矩形 53"/>
            <p:cNvSpPr/>
            <p:nvPr/>
          </p:nvSpPr>
          <p:spPr>
            <a:xfrm>
              <a:off x="7985291" y="2038895"/>
              <a:ext cx="3013710"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2.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枚举所有可能的物品组合</a:t>
              </a:r>
              <a:endPar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7" name="组合 39"/>
          <p:cNvGrpSpPr/>
          <p:nvPr/>
        </p:nvGrpSpPr>
        <p:grpSpPr>
          <a:xfrm>
            <a:off x="6592973" y="3111806"/>
            <a:ext cx="4614545" cy="645160"/>
            <a:chOff x="7293141" y="1950630"/>
            <a:chExt cx="4614545" cy="645160"/>
          </a:xfrm>
        </p:grpSpPr>
        <p:grpSp>
          <p:nvGrpSpPr>
            <p:cNvPr id="18" name="组合 50"/>
            <p:cNvGrpSpPr/>
            <p:nvPr/>
          </p:nvGrpSpPr>
          <p:grpSpPr>
            <a:xfrm>
              <a:off x="7293141" y="1950630"/>
              <a:ext cx="504000" cy="504000"/>
              <a:chOff x="7212931" y="1819110"/>
              <a:chExt cx="681789" cy="681789"/>
            </a:xfrm>
          </p:grpSpPr>
          <p:sp>
            <p:nvSpPr>
              <p:cNvPr id="22"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21" name="矩形 53"/>
            <p:cNvSpPr/>
            <p:nvPr/>
          </p:nvSpPr>
          <p:spPr>
            <a:xfrm>
              <a:off x="7939571" y="1950630"/>
              <a:ext cx="3968115" cy="64516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3.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将当前的二进制数转换成对应的物品选择情况</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24" name="组合 39"/>
          <p:cNvGrpSpPr/>
          <p:nvPr/>
        </p:nvGrpSpPr>
        <p:grpSpPr>
          <a:xfrm>
            <a:off x="6547617" y="4526989"/>
            <a:ext cx="4547235" cy="504000"/>
            <a:chOff x="7293141" y="1950630"/>
            <a:chExt cx="4547235" cy="504000"/>
          </a:xfrm>
        </p:grpSpPr>
        <p:grpSp>
          <p:nvGrpSpPr>
            <p:cNvPr id="25" name="组合 50"/>
            <p:cNvGrpSpPr/>
            <p:nvPr/>
          </p:nvGrpSpPr>
          <p:grpSpPr>
            <a:xfrm>
              <a:off x="7293141" y="1950630"/>
              <a:ext cx="504000" cy="504000"/>
              <a:chOff x="7212931" y="1819110"/>
              <a:chExt cx="681789" cy="681789"/>
            </a:xfrm>
          </p:grpSpPr>
          <p:sp>
            <p:nvSpPr>
              <p:cNvPr id="3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3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29" name="矩形 53"/>
            <p:cNvSpPr/>
            <p:nvPr/>
          </p:nvSpPr>
          <p:spPr>
            <a:xfrm>
              <a:off x="7985291" y="2023020"/>
              <a:ext cx="3855085"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4.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计算当前组合的总价值和总重量</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32" name="组合 39"/>
          <p:cNvGrpSpPr/>
          <p:nvPr/>
        </p:nvGrpSpPr>
        <p:grpSpPr>
          <a:xfrm>
            <a:off x="6547617" y="5701969"/>
            <a:ext cx="4714875" cy="645160"/>
            <a:chOff x="7293141" y="1950630"/>
            <a:chExt cx="4714875" cy="645160"/>
          </a:xfrm>
        </p:grpSpPr>
        <p:grpSp>
          <p:nvGrpSpPr>
            <p:cNvPr id="33" name="组合 50"/>
            <p:cNvGrpSpPr/>
            <p:nvPr/>
          </p:nvGrpSpPr>
          <p:grpSpPr>
            <a:xfrm>
              <a:off x="7293141" y="1950630"/>
              <a:ext cx="504000" cy="504000"/>
              <a:chOff x="7212931" y="1819110"/>
              <a:chExt cx="681789" cy="681789"/>
            </a:xfrm>
          </p:grpSpPr>
          <p:sp>
            <p:nvSpPr>
              <p:cNvPr id="3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3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34" name="矩形 53"/>
            <p:cNvSpPr/>
            <p:nvPr/>
          </p:nvSpPr>
          <p:spPr>
            <a:xfrm>
              <a:off x="8039901" y="1950630"/>
              <a:ext cx="3968115" cy="64516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lang="en-US" altLang="zh-CN" b="1"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5.</a:t>
              </a:r>
              <a:r>
                <a:rPr kumimoji="0" lang="en-US"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 </a:t>
              </a:r>
              <a:r>
                <a:rPr lang="zh-CN" altLang="en-US" b="1"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检查当前组合是否满足背包容量限制，并且总价值是否更优</a:t>
              </a:r>
              <a:endParaRPr lang="zh-CN" altLang="en-US" b="1"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cxnSp>
        <p:nvCxnSpPr>
          <p:cNvPr id="64" name="Connector: Elbow 63"/>
          <p:cNvCxnSpPr/>
          <p:nvPr/>
        </p:nvCxnSpPr>
        <p:spPr>
          <a:xfrm flipV="1">
            <a:off x="3994951" y="1270532"/>
            <a:ext cx="2552666" cy="793825"/>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p:nvPr/>
        </p:nvCxnSpPr>
        <p:spPr>
          <a:xfrm flipV="1">
            <a:off x="4009390" y="2321560"/>
            <a:ext cx="2477135" cy="246380"/>
          </a:xfrm>
          <a:prstGeom prst="bentConnector3">
            <a:avLst>
              <a:gd name="adj1" fmla="val 5001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5184992" y="3300941"/>
            <a:ext cx="1407981" cy="0"/>
          </a:xfrm>
          <a:prstGeom prst="straightConnector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p:cNvCxnSpPr/>
          <p:nvPr/>
        </p:nvCxnSpPr>
        <p:spPr>
          <a:xfrm>
            <a:off x="4024170" y="4365265"/>
            <a:ext cx="2523447" cy="413724"/>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p:cNvCxnSpPr/>
          <p:nvPr/>
        </p:nvCxnSpPr>
        <p:spPr>
          <a:xfrm>
            <a:off x="4447713" y="5362113"/>
            <a:ext cx="2099904" cy="591856"/>
          </a:xfrm>
          <a:prstGeom prst="bentConnector3">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640715" y="1270635"/>
            <a:ext cx="4543425" cy="47421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53263"/>
            <a:ext cx="12192000" cy="6304737"/>
          </a:xfrm>
          <a:prstGeom prst="rect">
            <a:avLst/>
          </a:prstGeom>
        </p:spPr>
      </p:pic>
      <p:sp>
        <p:nvSpPr>
          <p:cNvPr id="30" name="任意多边形: 形状 29"/>
          <p:cNvSpPr/>
          <p:nvPr/>
        </p:nvSpPr>
        <p:spPr>
          <a:xfrm>
            <a:off x="-64569" y="529990"/>
            <a:ext cx="12256569" cy="630013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 name="connsiteX0-91" fmla="*/ 9 w 10009"/>
              <a:gd name="connsiteY0-92" fmla="*/ 10015 h 10026"/>
              <a:gd name="connsiteX1-93" fmla="*/ 0 w 10009"/>
              <a:gd name="connsiteY1-94" fmla="*/ 55 h 10026"/>
              <a:gd name="connsiteX2-95" fmla="*/ 9974 w 10009"/>
              <a:gd name="connsiteY2-96" fmla="*/ 0 h 10026"/>
              <a:gd name="connsiteX3-97" fmla="*/ 10009 w 10009"/>
              <a:gd name="connsiteY3-98" fmla="*/ 10026 h 10026"/>
              <a:gd name="connsiteX4-99" fmla="*/ 9 w 10009"/>
              <a:gd name="connsiteY4-100" fmla="*/ 10015 h 10026"/>
              <a:gd name="connsiteX0-101" fmla="*/ 18 w 10018"/>
              <a:gd name="connsiteY0-102" fmla="*/ 10028 h 10039"/>
              <a:gd name="connsiteX1-103" fmla="*/ 0 w 10018"/>
              <a:gd name="connsiteY1-104" fmla="*/ 0 h 10039"/>
              <a:gd name="connsiteX2-105" fmla="*/ 9983 w 10018"/>
              <a:gd name="connsiteY2-106" fmla="*/ 13 h 10039"/>
              <a:gd name="connsiteX3-107" fmla="*/ 10018 w 10018"/>
              <a:gd name="connsiteY3-108" fmla="*/ 10039 h 10039"/>
              <a:gd name="connsiteX4-109" fmla="*/ 18 w 10018"/>
              <a:gd name="connsiteY4-110" fmla="*/ 10028 h 10039"/>
              <a:gd name="connsiteX0-111" fmla="*/ 18 w 10028"/>
              <a:gd name="connsiteY0-112" fmla="*/ 10028 h 10039"/>
              <a:gd name="connsiteX1-113" fmla="*/ 0 w 10028"/>
              <a:gd name="connsiteY1-114" fmla="*/ 0 h 10039"/>
              <a:gd name="connsiteX2-115" fmla="*/ 10026 w 10028"/>
              <a:gd name="connsiteY2-116" fmla="*/ 30 h 10039"/>
              <a:gd name="connsiteX3-117" fmla="*/ 10018 w 10028"/>
              <a:gd name="connsiteY3-118" fmla="*/ 10039 h 10039"/>
              <a:gd name="connsiteX4-119" fmla="*/ 18 w 10028"/>
              <a:gd name="connsiteY4-120" fmla="*/ 10028 h 10039"/>
              <a:gd name="connsiteX0-121" fmla="*/ 18 w 10020"/>
              <a:gd name="connsiteY0-122" fmla="*/ 10032 h 10043"/>
              <a:gd name="connsiteX1-123" fmla="*/ 0 w 10020"/>
              <a:gd name="connsiteY1-124" fmla="*/ 4 h 10043"/>
              <a:gd name="connsiteX2-125" fmla="*/ 10017 w 10020"/>
              <a:gd name="connsiteY2-126" fmla="*/ 0 h 10043"/>
              <a:gd name="connsiteX3-127" fmla="*/ 10018 w 10020"/>
              <a:gd name="connsiteY3-128" fmla="*/ 10043 h 10043"/>
              <a:gd name="connsiteX4-129" fmla="*/ 18 w 10020"/>
              <a:gd name="connsiteY4-130" fmla="*/ 10032 h 100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20" h="10043">
                <a:moveTo>
                  <a:pt x="18" y="10032"/>
                </a:moveTo>
                <a:cubicBezTo>
                  <a:pt x="12" y="6689"/>
                  <a:pt x="6" y="3347"/>
                  <a:pt x="0" y="4"/>
                </a:cubicBezTo>
                <a:lnTo>
                  <a:pt x="10017" y="0"/>
                </a:lnTo>
                <a:cubicBezTo>
                  <a:pt x="10029" y="2699"/>
                  <a:pt x="10006" y="7344"/>
                  <a:pt x="10018" y="10043"/>
                </a:cubicBezTo>
                <a:lnTo>
                  <a:pt x="18" y="10032"/>
                </a:lnTo>
                <a:close/>
              </a:path>
            </a:pathLst>
          </a:custGeom>
          <a:solidFill>
            <a:schemeClr val="accent1">
              <a:lumMod val="60000"/>
              <a:lumOff val="40000"/>
              <a:alpha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 name="Group 3"/>
          <p:cNvGrpSpPr/>
          <p:nvPr/>
        </p:nvGrpSpPr>
        <p:grpSpPr>
          <a:xfrm>
            <a:off x="1527238" y="2117283"/>
            <a:ext cx="4549168" cy="3210637"/>
            <a:chOff x="884526" y="1280367"/>
            <a:chExt cx="4549168" cy="3210637"/>
          </a:xfrm>
          <a:solidFill>
            <a:srgbClr val="003F87"/>
          </a:solidFill>
        </p:grpSpPr>
        <p:sp>
          <p:nvSpPr>
            <p:cNvPr id="70" name="任意多边形: 形状 69"/>
            <p:cNvSpPr/>
            <p:nvPr/>
          </p:nvSpPr>
          <p:spPr>
            <a:xfrm>
              <a:off x="884526" y="1280367"/>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00"/>
                <a:gd name="connsiteY0-2" fmla="*/ 10116 h 10116"/>
                <a:gd name="connsiteX1-3" fmla="*/ 0 w 10000"/>
                <a:gd name="connsiteY1-4" fmla="*/ 116 h 10116"/>
                <a:gd name="connsiteX2-5" fmla="*/ 9965 w 10000"/>
                <a:gd name="connsiteY2-6" fmla="*/ 0 h 10116"/>
                <a:gd name="connsiteX3-7" fmla="*/ 10000 w 10000"/>
                <a:gd name="connsiteY3-8" fmla="*/ 8116 h 10116"/>
                <a:gd name="connsiteX4-9" fmla="*/ 0 w 10000"/>
                <a:gd name="connsiteY4-10" fmla="*/ 10116 h 10116"/>
                <a:gd name="connsiteX0-11" fmla="*/ 0 w 10000"/>
                <a:gd name="connsiteY0-12" fmla="*/ 10038 h 10038"/>
                <a:gd name="connsiteX1-13" fmla="*/ 0 w 10000"/>
                <a:gd name="connsiteY1-14" fmla="*/ 38 h 10038"/>
                <a:gd name="connsiteX2-15" fmla="*/ 9930 w 10000"/>
                <a:gd name="connsiteY2-16" fmla="*/ 0 h 10038"/>
                <a:gd name="connsiteX3-17" fmla="*/ 10000 w 10000"/>
                <a:gd name="connsiteY3-18" fmla="*/ 8038 h 10038"/>
                <a:gd name="connsiteX4-19" fmla="*/ 0 w 10000"/>
                <a:gd name="connsiteY4-20" fmla="*/ 10038 h 10038"/>
                <a:gd name="connsiteX0-21" fmla="*/ 0 w 10000"/>
                <a:gd name="connsiteY0-22" fmla="*/ 10000 h 10000"/>
                <a:gd name="connsiteX1-23" fmla="*/ 0 w 10000"/>
                <a:gd name="connsiteY1-24" fmla="*/ 0 h 10000"/>
                <a:gd name="connsiteX2-25" fmla="*/ 9930 w 10000"/>
                <a:gd name="connsiteY2-26" fmla="*/ 40 h 10000"/>
                <a:gd name="connsiteX3-27" fmla="*/ 10000 w 10000"/>
                <a:gd name="connsiteY3-28" fmla="*/ 8000 h 10000"/>
                <a:gd name="connsiteX4-29" fmla="*/ 0 w 10000"/>
                <a:gd name="connsiteY4-30" fmla="*/ 10000 h 10000"/>
                <a:gd name="connsiteX0-31" fmla="*/ 0 w 10000"/>
                <a:gd name="connsiteY0-32" fmla="*/ 10012 h 10012"/>
                <a:gd name="connsiteX1-33" fmla="*/ 0 w 10000"/>
                <a:gd name="connsiteY1-34" fmla="*/ 12 h 10012"/>
                <a:gd name="connsiteX2-35" fmla="*/ 9895 w 10000"/>
                <a:gd name="connsiteY2-36" fmla="*/ 0 h 10012"/>
                <a:gd name="connsiteX3-37" fmla="*/ 10000 w 10000"/>
                <a:gd name="connsiteY3-38" fmla="*/ 8012 h 10012"/>
                <a:gd name="connsiteX4-39" fmla="*/ 0 w 10000"/>
                <a:gd name="connsiteY4-40" fmla="*/ 10012 h 10012"/>
                <a:gd name="connsiteX0-41" fmla="*/ 0 w 10035"/>
                <a:gd name="connsiteY0-42" fmla="*/ 10012 h 10154"/>
                <a:gd name="connsiteX1-43" fmla="*/ 0 w 10035"/>
                <a:gd name="connsiteY1-44" fmla="*/ 12 h 10154"/>
                <a:gd name="connsiteX2-45" fmla="*/ 9895 w 10035"/>
                <a:gd name="connsiteY2-46" fmla="*/ 0 h 10154"/>
                <a:gd name="connsiteX3-47" fmla="*/ 10035 w 10035"/>
                <a:gd name="connsiteY3-48" fmla="*/ 10154 h 10154"/>
                <a:gd name="connsiteX4-49" fmla="*/ 0 w 10035"/>
                <a:gd name="connsiteY4-50" fmla="*/ 10012 h 10154"/>
                <a:gd name="connsiteX0-51" fmla="*/ 0 w 10035"/>
                <a:gd name="connsiteY0-52" fmla="*/ 10012 h 10154"/>
                <a:gd name="connsiteX1-53" fmla="*/ 0 w 10035"/>
                <a:gd name="connsiteY1-54" fmla="*/ 12 h 10154"/>
                <a:gd name="connsiteX2-55" fmla="*/ 9895 w 10035"/>
                <a:gd name="connsiteY2-56" fmla="*/ 0 h 10154"/>
                <a:gd name="connsiteX3-57" fmla="*/ 10035 w 10035"/>
                <a:gd name="connsiteY3-58" fmla="*/ 10154 h 10154"/>
                <a:gd name="connsiteX4-59" fmla="*/ 0 w 10035"/>
                <a:gd name="connsiteY4-60" fmla="*/ 10012 h 10154"/>
                <a:gd name="connsiteX0-61" fmla="*/ 0 w 9965"/>
                <a:gd name="connsiteY0-62" fmla="*/ 10012 h 10102"/>
                <a:gd name="connsiteX1-63" fmla="*/ 0 w 9965"/>
                <a:gd name="connsiteY1-64" fmla="*/ 12 h 10102"/>
                <a:gd name="connsiteX2-65" fmla="*/ 9895 w 9965"/>
                <a:gd name="connsiteY2-66" fmla="*/ 0 h 10102"/>
                <a:gd name="connsiteX3-67" fmla="*/ 9965 w 9965"/>
                <a:gd name="connsiteY3-68" fmla="*/ 10102 h 10102"/>
                <a:gd name="connsiteX4-69" fmla="*/ 0 w 9965"/>
                <a:gd name="connsiteY4-70" fmla="*/ 10012 h 10102"/>
                <a:gd name="connsiteX0-71" fmla="*/ 0 w 10000"/>
                <a:gd name="connsiteY0-72" fmla="*/ 9911 h 9922"/>
                <a:gd name="connsiteX1-73" fmla="*/ 0 w 10000"/>
                <a:gd name="connsiteY1-74" fmla="*/ 12 h 9922"/>
                <a:gd name="connsiteX2-75" fmla="*/ 9930 w 10000"/>
                <a:gd name="connsiteY2-76" fmla="*/ 0 h 9922"/>
                <a:gd name="connsiteX3-77" fmla="*/ 10000 w 10000"/>
                <a:gd name="connsiteY3-78" fmla="*/ 9922 h 9922"/>
                <a:gd name="connsiteX4-79" fmla="*/ 0 w 10000"/>
                <a:gd name="connsiteY4-80" fmla="*/ 9911 h 9922"/>
                <a:gd name="connsiteX0-81" fmla="*/ 0 w 10000"/>
                <a:gd name="connsiteY0-82" fmla="*/ 10015 h 10026"/>
                <a:gd name="connsiteX1-83" fmla="*/ 0 w 10000"/>
                <a:gd name="connsiteY1-84" fmla="*/ 38 h 10026"/>
                <a:gd name="connsiteX2-85" fmla="*/ 9965 w 10000"/>
                <a:gd name="connsiteY2-86" fmla="*/ 0 h 10026"/>
                <a:gd name="connsiteX3-87" fmla="*/ 10000 w 10000"/>
                <a:gd name="connsiteY3-88" fmla="*/ 10026 h 10026"/>
                <a:gd name="connsiteX4-89" fmla="*/ 0 w 10000"/>
                <a:gd name="connsiteY4-90" fmla="*/ 10015 h 1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6">
                  <a:moveTo>
                    <a:pt x="0" y="10015"/>
                  </a:moveTo>
                  <a:lnTo>
                    <a:pt x="0" y="38"/>
                  </a:lnTo>
                  <a:lnTo>
                    <a:pt x="9965" y="0"/>
                  </a:lnTo>
                  <a:cubicBezTo>
                    <a:pt x="9977" y="2699"/>
                    <a:pt x="9988" y="7327"/>
                    <a:pt x="10000" y="10026"/>
                  </a:cubicBezTo>
                  <a:lnTo>
                    <a:pt x="0" y="10015"/>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panose="020B0502040204020203" pitchFamily="34" charset="-122"/>
                <a:ea typeface="微软雅黑 Light" panose="020B0502040204020203" pitchFamily="34" charset="-122"/>
                <a:cs typeface="+mn-cs"/>
              </a:endParaRPr>
            </a:p>
          </p:txBody>
        </p:sp>
        <p:sp>
          <p:nvSpPr>
            <p:cNvPr id="73" name="文本框 72"/>
            <p:cNvSpPr txBox="1"/>
            <p:nvPr/>
          </p:nvSpPr>
          <p:spPr>
            <a:xfrm>
              <a:off x="1447646" y="2067889"/>
              <a:ext cx="3115945" cy="460375"/>
            </a:xfrm>
            <a:prstGeom prst="rect">
              <a:avLst/>
            </a:prstGeom>
            <a:grp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时间复杂度：O(2^n)</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27" name="图形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661" y="98896"/>
            <a:ext cx="1251222" cy="347019"/>
          </a:xfrm>
          <a:prstGeom prst="rect">
            <a:avLst/>
          </a:prstGeom>
        </p:spPr>
      </p:pic>
      <p:sp>
        <p:nvSpPr>
          <p:cNvPr id="29" name="矩形 2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sp>
        <p:nvSpPr>
          <p:cNvPr id="2" name="任意多边形: 形状 70"/>
          <p:cNvSpPr/>
          <p:nvPr/>
        </p:nvSpPr>
        <p:spPr>
          <a:xfrm>
            <a:off x="6198085" y="2116950"/>
            <a:ext cx="4549168" cy="321063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1" fmla="*/ 0 w 10035"/>
              <a:gd name="connsiteY0-2" fmla="*/ 10012 h 10012"/>
              <a:gd name="connsiteX1-3" fmla="*/ 0 w 10035"/>
              <a:gd name="connsiteY1-4" fmla="*/ 12 h 10012"/>
              <a:gd name="connsiteX2-5" fmla="*/ 10035 w 10035"/>
              <a:gd name="connsiteY2-6" fmla="*/ 0 h 10012"/>
              <a:gd name="connsiteX3-7" fmla="*/ 10000 w 10035"/>
              <a:gd name="connsiteY3-8" fmla="*/ 8012 h 10012"/>
              <a:gd name="connsiteX4-9" fmla="*/ 0 w 10035"/>
              <a:gd name="connsiteY4-10" fmla="*/ 10012 h 10012"/>
              <a:gd name="connsiteX0-11" fmla="*/ 0 w 10035"/>
              <a:gd name="connsiteY0-12" fmla="*/ 10012 h 10012"/>
              <a:gd name="connsiteX1-13" fmla="*/ 0 w 10035"/>
              <a:gd name="connsiteY1-14" fmla="*/ 12 h 10012"/>
              <a:gd name="connsiteX2-15" fmla="*/ 10035 w 10035"/>
              <a:gd name="connsiteY2-16" fmla="*/ 0 h 10012"/>
              <a:gd name="connsiteX3-17" fmla="*/ 9965 w 10035"/>
              <a:gd name="connsiteY3-18" fmla="*/ 9867 h 10012"/>
              <a:gd name="connsiteX4-19" fmla="*/ 0 w 10035"/>
              <a:gd name="connsiteY4-20" fmla="*/ 10012 h 10012"/>
              <a:gd name="connsiteX0-21" fmla="*/ 0 w 10035"/>
              <a:gd name="connsiteY0-22" fmla="*/ 10012 h 10012"/>
              <a:gd name="connsiteX1-23" fmla="*/ 0 w 10035"/>
              <a:gd name="connsiteY1-24" fmla="*/ 12 h 10012"/>
              <a:gd name="connsiteX2-25" fmla="*/ 10035 w 10035"/>
              <a:gd name="connsiteY2-26" fmla="*/ 0 h 10012"/>
              <a:gd name="connsiteX3-27" fmla="*/ 9965 w 10035"/>
              <a:gd name="connsiteY3-28" fmla="*/ 9945 h 10012"/>
              <a:gd name="connsiteX4-29" fmla="*/ 0 w 10035"/>
              <a:gd name="connsiteY4-30" fmla="*/ 10012 h 10012"/>
              <a:gd name="connsiteX0-31" fmla="*/ 0 w 10035"/>
              <a:gd name="connsiteY0-32" fmla="*/ 10012 h 10023"/>
              <a:gd name="connsiteX1-33" fmla="*/ 0 w 10035"/>
              <a:gd name="connsiteY1-34" fmla="*/ 12 h 10023"/>
              <a:gd name="connsiteX2-35" fmla="*/ 10035 w 10035"/>
              <a:gd name="connsiteY2-36" fmla="*/ 0 h 10023"/>
              <a:gd name="connsiteX3-37" fmla="*/ 9965 w 10035"/>
              <a:gd name="connsiteY3-38" fmla="*/ 10023 h 10023"/>
              <a:gd name="connsiteX4-39" fmla="*/ 0 w 10035"/>
              <a:gd name="connsiteY4-40" fmla="*/ 10012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35" h="10023">
                <a:moveTo>
                  <a:pt x="0" y="10012"/>
                </a:moveTo>
                <a:lnTo>
                  <a:pt x="0" y="12"/>
                </a:lnTo>
                <a:lnTo>
                  <a:pt x="10035" y="0"/>
                </a:lnTo>
                <a:cubicBezTo>
                  <a:pt x="10023" y="2671"/>
                  <a:pt x="9977" y="7352"/>
                  <a:pt x="9965" y="10023"/>
                </a:cubicBezTo>
                <a:lnTo>
                  <a:pt x="0" y="10012"/>
                </a:lnTo>
                <a:close/>
              </a:path>
            </a:pathLst>
          </a:custGeom>
          <a:solidFill>
            <a:srgbClr val="003F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defRPr/>
            </a:pPr>
            <a:endParaRPr kumimoji="0" lang="zh-CN" altLang="en-US" sz="42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defRPr/>
            </a:pPr>
            <a:endParaRPr kumimoji="0" lang="zh-CN" altLang="en-US" sz="33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文本框 72"/>
          <p:cNvSpPr txBox="1"/>
          <p:nvPr/>
        </p:nvSpPr>
        <p:spPr>
          <a:xfrm>
            <a:off x="8080296" y="2786696"/>
            <a:ext cx="792480" cy="46037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特点</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73"/>
          <p:cNvSpPr txBox="1"/>
          <p:nvPr/>
        </p:nvSpPr>
        <p:spPr>
          <a:xfrm>
            <a:off x="6735445" y="3364865"/>
            <a:ext cx="3585845" cy="117030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暴力算法虽然简单直观，常量级空间</a:t>
            </a:r>
            <a:r>
              <a:rPr kumimoji="0" 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复杂度，但是其</a:t>
            </a:r>
            <a:r>
              <a:rPr kumimoji="0" 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时间复杂度呈指数级，效率低下。</a:t>
            </a:r>
            <a:endParaRPr kumimoji="0" lang="zh-CN"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3" name="组合 40"/>
          <p:cNvGrpSpPr/>
          <p:nvPr/>
        </p:nvGrpSpPr>
        <p:grpSpPr>
          <a:xfrm>
            <a:off x="7148849" y="76583"/>
            <a:ext cx="4416275" cy="369332"/>
            <a:chOff x="7148849" y="76583"/>
            <a:chExt cx="4416275" cy="369332"/>
          </a:xfrm>
        </p:grpSpPr>
        <p:sp>
          <p:nvSpPr>
            <p:cNvPr id="14"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5" name="文本框 44"/>
            <p:cNvSpPr txBox="1"/>
            <p:nvPr/>
          </p:nvSpPr>
          <p:spPr>
            <a:xfrm>
              <a:off x="7148849" y="76583"/>
              <a:ext cx="2758310"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如何运用在</a:t>
              </a:r>
              <a:r>
                <a:rPr lang="en-US" altLang="zh-CN" dirty="0"/>
                <a:t>01</a:t>
              </a:r>
              <a:r>
                <a:rPr lang="zh-CN" altLang="en-US" dirty="0"/>
                <a:t>背包问题中</a:t>
              </a:r>
              <a:endParaRPr lang="zh-CN" altLang="en-US" dirty="0"/>
            </a:p>
          </p:txBody>
        </p:sp>
        <p:sp>
          <p:nvSpPr>
            <p:cNvPr id="16" name="文本框 45"/>
            <p:cNvSpPr txBox="1"/>
            <p:nvPr/>
          </p:nvSpPr>
          <p:spPr>
            <a:xfrm>
              <a:off x="10253819" y="76583"/>
              <a:ext cx="1130968" cy="369332"/>
            </a:xfrm>
            <a:prstGeom prst="rect">
              <a:avLst/>
            </a:prstGeom>
            <a:solidFill>
              <a:srgbClr val="003F87"/>
            </a:solid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solidFill>
                    <a:srgbClr val="F2F2F2"/>
                  </a:solidFill>
                </a:rPr>
                <a:t>参数作用</a:t>
              </a:r>
              <a:endParaRPr lang="zh-CN" altLang="en-US" dirty="0">
                <a:solidFill>
                  <a:srgbClr val="F2F2F2"/>
                </a:solidFill>
              </a:endParaRPr>
            </a:p>
          </p:txBody>
        </p:sp>
        <p:cxnSp>
          <p:nvCxnSpPr>
            <p:cNvPr id="17"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317688" y="4035105"/>
            <a:ext cx="2660650" cy="460375"/>
          </a:xfrm>
          <a:prstGeom prst="rect">
            <a:avLst/>
          </a:prstGeom>
          <a:solidFill>
            <a:srgbClr val="003F87"/>
          </a:solidFill>
        </p:spPr>
        <p:txBody>
          <a:bodyPr wrap="none" rtlCol="0">
            <a:spAutoFit/>
          </a:bodyPr>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空间复杂度：</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O(1)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22" name="Group 21"/>
          <p:cNvGrpSpPr/>
          <p:nvPr/>
        </p:nvGrpSpPr>
        <p:grpSpPr>
          <a:xfrm>
            <a:off x="596747" y="1330438"/>
            <a:ext cx="10998505" cy="5037409"/>
            <a:chOff x="753096" y="1095820"/>
            <a:chExt cx="10998505" cy="5037409"/>
          </a:xfrm>
        </p:grpSpPr>
        <p:pic>
          <p:nvPicPr>
            <p:cNvPr id="1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50614" y="2082775"/>
              <a:ext cx="623999" cy="518142"/>
            </a:xfrm>
            <a:prstGeom prst="rect">
              <a:avLst/>
            </a:prstGeom>
            <a:effectLst>
              <a:glow rad="12700">
                <a:schemeClr val="bg1">
                  <a:alpha val="41000"/>
                </a:schemeClr>
              </a:glow>
            </a:effectLst>
          </p:spPr>
        </p:pic>
        <p:pic>
          <p:nvPicPr>
            <p:cNvPr id="15"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03362" y="4567090"/>
              <a:ext cx="623999" cy="518142"/>
            </a:xfrm>
            <a:prstGeom prst="rect">
              <a:avLst/>
            </a:prstGeom>
            <a:effectLst>
              <a:glow rad="12700">
                <a:schemeClr val="bg1">
                  <a:alpha val="41000"/>
                </a:schemeClr>
              </a:glow>
            </a:effectLst>
          </p:spPr>
        </p:pic>
        <p:sp>
          <p:nvSpPr>
            <p:cNvPr id="16" name="矩形 19"/>
            <p:cNvSpPr/>
            <p:nvPr/>
          </p:nvSpPr>
          <p:spPr>
            <a:xfrm>
              <a:off x="4603548" y="2331052"/>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7" name="文本框 16"/>
            <p:cNvSpPr txBox="1"/>
            <p:nvPr/>
          </p:nvSpPr>
          <p:spPr>
            <a:xfrm>
              <a:off x="7494256" y="3186240"/>
              <a:ext cx="3317875" cy="70040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动态</a:t>
              </a:r>
              <a:r>
                <a:rPr kumimoji="0" lang="zh-CN" altLang="en-US" sz="3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规划</a:t>
              </a:r>
              <a:endParaRPr kumimoji="0" lang="zh-CN" altLang="en-US" sz="3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18"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8188" y="2961641"/>
              <a:ext cx="1387140" cy="1151822"/>
            </a:xfrm>
            <a:prstGeom prst="rect">
              <a:avLst/>
            </a:prstGeom>
            <a:effectLst>
              <a:glow rad="12700">
                <a:schemeClr val="bg1">
                  <a:alpha val="41000"/>
                </a:schemeClr>
              </a:glow>
            </a:effectLst>
          </p:spPr>
        </p:pic>
        <p:grpSp>
          <p:nvGrpSpPr>
            <p:cNvPr id="56" name="组合 55"/>
            <p:cNvGrpSpPr/>
            <p:nvPr/>
          </p:nvGrpSpPr>
          <p:grpSpPr>
            <a:xfrm>
              <a:off x="753096" y="1095820"/>
              <a:ext cx="4676207" cy="5037409"/>
              <a:chOff x="4157075" y="1647476"/>
              <a:chExt cx="3643900" cy="4130119"/>
            </a:xfrm>
          </p:grpSpPr>
          <p:sp>
            <p:nvSpPr>
              <p:cNvPr id="57" name="椭圆 56"/>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58" name="组合 57"/>
              <p:cNvGrpSpPr/>
              <p:nvPr/>
            </p:nvGrpSpPr>
            <p:grpSpPr>
              <a:xfrm rot="20968403">
                <a:off x="7438544" y="1647476"/>
                <a:ext cx="324850" cy="441340"/>
                <a:chOff x="8105286" y="1492516"/>
                <a:chExt cx="324850" cy="441340"/>
              </a:xfrm>
            </p:grpSpPr>
            <p:cxnSp>
              <p:nvCxnSpPr>
                <p:cNvPr id="65" name="直接连接符 64"/>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rot="20968403">
                <a:off x="4157075" y="5336255"/>
                <a:ext cx="324850" cy="441340"/>
                <a:chOff x="8105286" y="1492516"/>
                <a:chExt cx="324850" cy="441340"/>
              </a:xfrm>
            </p:grpSpPr>
            <p:cxnSp>
              <p:nvCxnSpPr>
                <p:cNvPr id="63" name="直接连接符 62"/>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grpSp>
      <p:pic>
        <p:nvPicPr>
          <p:cNvPr id="41" name="图形 4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pic>
        <p:nvPicPr>
          <p:cNvPr id="4" name="Picture 2" descr="1: Knapsack Problem (KP). | Download Scientific Diagram"/>
          <p:cNvPicPr>
            <a:picLocks noChangeAspect="1" noChangeArrowheads="1"/>
          </p:cNvPicPr>
          <p:nvPr>
            <p:custDataLst>
              <p:tags r:id="rId7"/>
            </p:custDataLst>
          </p:nvPr>
        </p:nvPicPr>
        <p:blipFill rotWithShape="1">
          <a:blip r:embed="rId8">
            <a:extLst>
              <a:ext uri="{28A0092B-C50C-407E-A947-70E740481C1C}">
                <a14:useLocalDpi xmlns:a14="http://schemas.microsoft.com/office/drawing/2010/main" val="0"/>
              </a:ext>
            </a:extLst>
          </a:blip>
          <a:srcRect l="3242" t="2506" r="2817"/>
          <a:stretch>
            <a:fillRect/>
          </a:stretch>
        </p:blipFill>
        <p:spPr bwMode="auto">
          <a:xfrm>
            <a:off x="1045162" y="1967909"/>
            <a:ext cx="4120370" cy="385637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pitchFamily="34" charset="-122"/>
              <a:ea typeface="微软雅黑 Light" panose="020B0502040204020203" pitchFamily="34" charset="-122"/>
              <a:cs typeface="+mn-cs"/>
            </a:endParaRPr>
          </a:p>
        </p:txBody>
      </p:sp>
      <p:grpSp>
        <p:nvGrpSpPr>
          <p:cNvPr id="41" name="组合 40"/>
          <p:cNvGrpSpPr/>
          <p:nvPr/>
        </p:nvGrpSpPr>
        <p:grpSpPr>
          <a:xfrm>
            <a:off x="7148849" y="76583"/>
            <a:ext cx="4416275" cy="369332"/>
            <a:chOff x="7148849" y="76583"/>
            <a:chExt cx="4416275" cy="369332"/>
          </a:xfrm>
        </p:grpSpPr>
        <p:sp>
          <p:nvSpPr>
            <p:cNvPr id="42" name="矩形 41"/>
            <p:cNvSpPr/>
            <p:nvPr/>
          </p:nvSpPr>
          <p:spPr>
            <a:xfrm>
              <a:off x="10253819" y="109261"/>
              <a:ext cx="1311305" cy="3088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45" name="文本框 44"/>
            <p:cNvSpPr txBox="1"/>
            <p:nvPr/>
          </p:nvSpPr>
          <p:spPr>
            <a:xfrm>
              <a:off x="7148849" y="76583"/>
              <a:ext cx="2758310" cy="369332"/>
            </a:xfrm>
            <a:prstGeom prst="rect">
              <a:avLst/>
            </a:prstGeom>
            <a:solidFill>
              <a:srgbClr val="003F87"/>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如何运用在</a:t>
              </a:r>
              <a:r>
                <a:rPr kumimoji="0" lang="en-US" altLang="zh-CN"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01</a:t>
              </a:r>
              <a:r>
                <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rPr>
                <a:t>背包问题中</a:t>
              </a:r>
              <a:endParaRPr kumimoji="0" lang="zh-CN" altLang="en-US" sz="1800" b="0" i="0" u="none" strike="noStrike" kern="1200" cap="none" spc="0" normalizeH="0" baseline="0" noProof="0" dirty="0">
                <a:ln>
                  <a:noFill/>
                </a:ln>
                <a:solidFill>
                  <a:srgbClr val="F2F2F2"/>
                </a:solidFill>
                <a:effectLst/>
                <a:uLnTx/>
                <a:uFillTx/>
                <a:latin typeface="微软雅黑 Light" panose="020B0502040204020203" pitchFamily="34" charset="-122"/>
                <a:ea typeface="微软雅黑 Light" panose="020B0502040204020203" pitchFamily="34" charset="-122"/>
                <a:cs typeface="+mn-cs"/>
              </a:endParaRPr>
            </a:p>
          </p:txBody>
        </p:sp>
        <p:sp>
          <p:nvSpPr>
            <p:cNvPr id="46" name="文本框 45"/>
            <p:cNvSpPr txBox="1"/>
            <p:nvPr/>
          </p:nvSpPr>
          <p:spPr>
            <a:xfrm>
              <a:off x="10253819" y="76583"/>
              <a:ext cx="1130968"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b="0" i="0" u="none" strike="noStrike" cap="none" spc="0" normalizeH="0" baseline="0">
                  <a:ln>
                    <a:noFill/>
                  </a:ln>
                  <a:solidFill>
                    <a:srgbClr val="003F87"/>
                  </a:solidFill>
                  <a:effectLst/>
                  <a:uLnTx/>
                  <a:uFillTx/>
                  <a:latin typeface="微软雅黑 Light" panose="020B0502040204020203" pitchFamily="34" charset="-122"/>
                  <a:ea typeface="微软雅黑 Light" panose="020B0502040204020203" pitchFamily="34" charset="-122"/>
                </a:defRPr>
              </a:lvl1pPr>
            </a:lstStyle>
            <a:p>
              <a:r>
                <a:rPr lang="zh-CN" altLang="en-US" dirty="0"/>
                <a:t>参数作用</a:t>
              </a:r>
              <a:endParaRPr lang="zh-CN" altLang="en-US" dirty="0"/>
            </a:p>
          </p:txBody>
        </p:sp>
        <p:cxnSp>
          <p:nvCxnSpPr>
            <p:cNvPr id="50" name="直接连接符 49"/>
            <p:cNvCxnSpPr/>
            <p:nvPr/>
          </p:nvCxnSpPr>
          <p:spPr>
            <a:xfrm>
              <a:off x="10087496" y="159486"/>
              <a:ext cx="0" cy="20985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7" name="图形 2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3661" y="98896"/>
            <a:ext cx="1251222" cy="347019"/>
          </a:xfrm>
          <a:prstGeom prst="rect">
            <a:avLst/>
          </a:prstGeom>
        </p:spPr>
      </p:pic>
      <p:grpSp>
        <p:nvGrpSpPr>
          <p:cNvPr id="53" name="Group 52"/>
          <p:cNvGrpSpPr/>
          <p:nvPr/>
        </p:nvGrpSpPr>
        <p:grpSpPr>
          <a:xfrm>
            <a:off x="5656036" y="1713789"/>
            <a:ext cx="7150100" cy="4374374"/>
            <a:chOff x="5719140" y="1790349"/>
            <a:chExt cx="7150100" cy="4374374"/>
          </a:xfrm>
        </p:grpSpPr>
        <p:grpSp>
          <p:nvGrpSpPr>
            <p:cNvPr id="40" name="组合 39"/>
            <p:cNvGrpSpPr/>
            <p:nvPr/>
          </p:nvGrpSpPr>
          <p:grpSpPr>
            <a:xfrm>
              <a:off x="6339071" y="1790349"/>
              <a:ext cx="4008088" cy="504000"/>
              <a:chOff x="7293141" y="1950630"/>
              <a:chExt cx="4008088" cy="504000"/>
            </a:xfrm>
          </p:grpSpPr>
          <p:grpSp>
            <p:nvGrpSpPr>
              <p:cNvPr id="51" name="组合 50"/>
              <p:cNvGrpSpPr/>
              <p:nvPr/>
            </p:nvGrpSpPr>
            <p:grpSpPr>
              <a:xfrm>
                <a:off x="7293141" y="1950630"/>
                <a:ext cx="504000" cy="504000"/>
                <a:chOff x="7212931" y="1819110"/>
                <a:chExt cx="681789" cy="681789"/>
              </a:xfrm>
            </p:grpSpPr>
            <p:sp>
              <p:nvSpPr>
                <p:cNvPr id="55"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56"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54" name="矩形 53"/>
              <p:cNvSpPr/>
              <p:nvPr/>
            </p:nvSpPr>
            <p:spPr>
              <a:xfrm>
                <a:off x="7985121" y="2039010"/>
                <a:ext cx="3316108"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1.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初始化dp数组</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7" name="组合 39"/>
            <p:cNvGrpSpPr/>
            <p:nvPr/>
          </p:nvGrpSpPr>
          <p:grpSpPr>
            <a:xfrm>
              <a:off x="6358543" y="5660723"/>
              <a:ext cx="4495854" cy="504000"/>
              <a:chOff x="7310921" y="3159035"/>
              <a:chExt cx="4495854" cy="504000"/>
            </a:xfrm>
          </p:grpSpPr>
          <p:grpSp>
            <p:nvGrpSpPr>
              <p:cNvPr id="18" name="组合 50"/>
              <p:cNvGrpSpPr/>
              <p:nvPr/>
            </p:nvGrpSpPr>
            <p:grpSpPr>
              <a:xfrm>
                <a:off x="7310921" y="3159035"/>
                <a:ext cx="504000" cy="504000"/>
                <a:chOff x="7236983" y="3453787"/>
                <a:chExt cx="681789" cy="681789"/>
              </a:xfrm>
            </p:grpSpPr>
            <p:sp>
              <p:nvSpPr>
                <p:cNvPr id="22" name="椭圆 54"/>
                <p:cNvSpPr/>
                <p:nvPr/>
              </p:nvSpPr>
              <p:spPr>
                <a:xfrm>
                  <a:off x="7236983" y="3453787"/>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23" name="Freeform 15"/>
                <p:cNvSpPr>
                  <a:spLocks noEditPoints="1"/>
                </p:cNvSpPr>
                <p:nvPr/>
              </p:nvSpPr>
              <p:spPr bwMode="auto">
                <a:xfrm>
                  <a:off x="7435909" y="3551951"/>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sp>
            <p:nvSpPr>
              <p:cNvPr id="21" name="矩形 53"/>
              <p:cNvSpPr/>
              <p:nvPr/>
            </p:nvSpPr>
            <p:spPr>
              <a:xfrm>
                <a:off x="8000996" y="3220878"/>
                <a:ext cx="3805779"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3. </a:t>
                </a:r>
                <a:r>
                  <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回溯找出最优解的物品组合</a:t>
                </a:r>
                <a:endParaRPr kumimoji="0" lang="zh-CN" altLang="en-US" sz="18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24" name="组合 39"/>
            <p:cNvGrpSpPr/>
            <p:nvPr/>
          </p:nvGrpSpPr>
          <p:grpSpPr>
            <a:xfrm>
              <a:off x="5719140" y="2969548"/>
              <a:ext cx="7150100" cy="2316938"/>
              <a:chOff x="6673210" y="1950630"/>
              <a:chExt cx="7150100" cy="2316938"/>
            </a:xfrm>
          </p:grpSpPr>
          <p:grpSp>
            <p:nvGrpSpPr>
              <p:cNvPr id="25" name="组合 50"/>
              <p:cNvGrpSpPr/>
              <p:nvPr/>
            </p:nvGrpSpPr>
            <p:grpSpPr>
              <a:xfrm>
                <a:off x="7293141" y="1950630"/>
                <a:ext cx="504000" cy="504000"/>
                <a:chOff x="7212931" y="1819110"/>
                <a:chExt cx="681789" cy="681789"/>
              </a:xfrm>
            </p:grpSpPr>
            <p:sp>
              <p:nvSpPr>
                <p:cNvPr id="30" name="椭圆 54"/>
                <p:cNvSpPr/>
                <p:nvPr/>
              </p:nvSpPr>
              <p:spPr>
                <a:xfrm>
                  <a:off x="7212931" y="1819110"/>
                  <a:ext cx="681789" cy="681789"/>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微软雅黑 Light" panose="020B0502040204020203" pitchFamily="34" charset="-122"/>
                    <a:ea typeface="微软雅黑 Light" panose="020B0502040204020203" pitchFamily="34" charset="-122"/>
                    <a:cs typeface="+mn-cs"/>
                  </a:endParaRPr>
                </a:p>
              </p:txBody>
            </p:sp>
            <p:sp>
              <p:nvSpPr>
                <p:cNvPr id="31" name="Freeform 15"/>
                <p:cNvSpPr>
                  <a:spLocks noEditPoints="1"/>
                </p:cNvSpPr>
                <p:nvPr/>
              </p:nvSpPr>
              <p:spPr bwMode="auto">
                <a:xfrm>
                  <a:off x="7411857" y="1917274"/>
                  <a:ext cx="307228" cy="48546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7E6E6">
                        <a:lumMod val="10000"/>
                      </a:srgbClr>
                    </a:solidFill>
                    <a:effectLst/>
                    <a:uLnTx/>
                    <a:uFillTx/>
                    <a:latin typeface="等线" panose="02010600030101010101" pitchFamily="2" charset="-122"/>
                    <a:ea typeface="等线" panose="02010600030101010101" pitchFamily="2" charset="-122"/>
                    <a:cs typeface="+mn-cs"/>
                  </a:endParaRPr>
                </a:p>
              </p:txBody>
            </p:sp>
          </p:grpSp>
          <p:grpSp>
            <p:nvGrpSpPr>
              <p:cNvPr id="26" name="组合 51"/>
              <p:cNvGrpSpPr/>
              <p:nvPr/>
            </p:nvGrpSpPr>
            <p:grpSpPr>
              <a:xfrm>
                <a:off x="6673210" y="2066658"/>
                <a:ext cx="7150100" cy="2200910"/>
                <a:chOff x="2088693" y="1943844"/>
                <a:chExt cx="7150100" cy="2200910"/>
              </a:xfrm>
            </p:grpSpPr>
            <p:sp>
              <p:nvSpPr>
                <p:cNvPr id="28" name="矩形 52"/>
                <p:cNvSpPr/>
                <p:nvPr/>
              </p:nvSpPr>
              <p:spPr>
                <a:xfrm>
                  <a:off x="2088693" y="2705844"/>
                  <a:ext cx="7150100" cy="1438910"/>
                </a:xfrm>
                <a:prstGeom prst="rect">
                  <a:avLst/>
                </a:prstGeom>
              </p:spPr>
              <p:txBody>
                <a:bodyPr wrap="square">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if weights[i - 1] &lt;= w:</a:t>
                  </a:r>
                  <a:endPar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dp[i][w] = max(dp[i - 1][w],</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values[i - 1]</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dp[i - 1][w - weights[i - 1]])</a:t>
                  </a:r>
                  <a:endPar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else:</a:t>
                  </a:r>
                  <a:endPar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a:t>
                  </a:r>
                  <a:r>
                    <a:rPr kumimoji="0" lang="en-US" altLang="zh-CN"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rPr>
                    <a:t>dp[i][w] = dp[i - 1][w]</a:t>
                  </a:r>
                  <a:endParaRPr kumimoji="0" lang="zh-CN" altLang="en-US" sz="1400" b="0" i="0" u="none" strike="noStrike" kern="1200" cap="none" spc="0" normalizeH="0" baseline="0" noProof="0" dirty="0">
                    <a:ln>
                      <a:noFill/>
                    </a:ln>
                    <a:solidFill>
                      <a:srgbClr val="E7E6E6">
                        <a:lumMod val="10000"/>
                      </a:srgbClr>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矩形 53"/>
                <p:cNvSpPr/>
                <p:nvPr/>
              </p:nvSpPr>
              <p:spPr>
                <a:xfrm>
                  <a:off x="3400604" y="1943844"/>
                  <a:ext cx="4634965" cy="36830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2. </a:t>
                  </a: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rPr>
                    <a:t>转移方程</a:t>
                  </a:r>
                  <a:endPar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grpSp>
      <p:cxnSp>
        <p:nvCxnSpPr>
          <p:cNvPr id="58" name="Connector: Elbow 57"/>
          <p:cNvCxnSpPr>
            <a:endCxn id="55" idx="2"/>
          </p:cNvCxnSpPr>
          <p:nvPr/>
        </p:nvCxnSpPr>
        <p:spPr>
          <a:xfrm flipV="1">
            <a:off x="5266055" y="1965960"/>
            <a:ext cx="1009650" cy="3175"/>
          </a:xfrm>
          <a:prstGeom prst="bentConnector3">
            <a:avLst>
              <a:gd name="adj1" fmla="val 50062"/>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p:cNvCxnSpPr>
            <a:endCxn id="22" idx="2"/>
          </p:cNvCxnSpPr>
          <p:nvPr/>
        </p:nvCxnSpPr>
        <p:spPr>
          <a:xfrm>
            <a:off x="5266055" y="5645785"/>
            <a:ext cx="1029335" cy="190500"/>
          </a:xfrm>
          <a:prstGeom prst="bentConnector3">
            <a:avLst>
              <a:gd name="adj1" fmla="val 50031"/>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3" name="矩形 64"/>
          <p:cNvSpPr/>
          <p:nvPr/>
        </p:nvSpPr>
        <p:spPr>
          <a:xfrm>
            <a:off x="391160" y="1080135"/>
            <a:ext cx="5265420" cy="537591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cxnSp>
        <p:nvCxnSpPr>
          <p:cNvPr id="4" name="Connector: Elbow 57"/>
          <p:cNvCxnSpPr/>
          <p:nvPr/>
        </p:nvCxnSpPr>
        <p:spPr>
          <a:xfrm flipV="1">
            <a:off x="5266055" y="1969135"/>
            <a:ext cx="1009650" cy="3175"/>
          </a:xfrm>
          <a:prstGeom prst="bentConnector3">
            <a:avLst>
              <a:gd name="adj1" fmla="val 50062"/>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7"/>
          <p:cNvCxnSpPr/>
          <p:nvPr/>
        </p:nvCxnSpPr>
        <p:spPr>
          <a:xfrm flipV="1">
            <a:off x="5267960" y="3172460"/>
            <a:ext cx="1009650" cy="3175"/>
          </a:xfrm>
          <a:prstGeom prst="bentConnector3">
            <a:avLst>
              <a:gd name="adj1" fmla="val 50062"/>
            </a:avLst>
          </a:prstGeom>
          <a:ln w="38100">
            <a:solidFill>
              <a:srgbClr val="8FAADC"/>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515620" y="1353820"/>
            <a:ext cx="5017135" cy="482917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ISPRING_PRESENTATION_TITLE" val="蓝色大气简约答辩类PPT模板"/>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2628</Words>
  <Application>WPS 演示</Application>
  <PresentationFormat>Widescreen</PresentationFormat>
  <Paragraphs>459</Paragraphs>
  <Slides>33</Slides>
  <Notes>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33</vt:i4>
      </vt:variant>
    </vt:vector>
  </HeadingPairs>
  <TitlesOfParts>
    <vt:vector size="56" baseType="lpstr">
      <vt:lpstr>Arial</vt:lpstr>
      <vt:lpstr>宋体</vt:lpstr>
      <vt:lpstr>Wingdings</vt:lpstr>
      <vt:lpstr>微软雅黑 Light</vt:lpstr>
      <vt:lpstr>微软雅黑</vt:lpstr>
      <vt:lpstr>汉仪旗黑</vt:lpstr>
      <vt:lpstr>DejaVu Math TeX Gyre</vt:lpstr>
      <vt:lpstr>微软雅黑 Light</vt:lpstr>
      <vt:lpstr>微软雅黑</vt:lpstr>
      <vt:lpstr>汉仪中黑KW</vt:lpstr>
      <vt:lpstr>等线</vt:lpstr>
      <vt:lpstr>Segoe UI</vt:lpstr>
      <vt:lpstr>宋体</vt:lpstr>
      <vt:lpstr>Arial Unicode MS</vt:lpstr>
      <vt:lpstr>Calibri Light</vt:lpstr>
      <vt:lpstr>Helvetica Neue</vt:lpstr>
      <vt:lpstr>汉仪中等线KW</vt:lpstr>
      <vt:lpstr>等线</vt:lpstr>
      <vt:lpstr>Aptos</vt:lpstr>
      <vt:lpstr>Calibri</vt:lpstr>
      <vt:lpstr>汉仪书宋二KW</vt:lpstr>
      <vt:lpstr>苹方-简</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我。</cp:lastModifiedBy>
  <cp:revision>71</cp:revision>
  <dcterms:created xsi:type="dcterms:W3CDTF">2024-04-16T00:21:11Z</dcterms:created>
  <dcterms:modified xsi:type="dcterms:W3CDTF">2024-04-16T00:21:11Z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AAF8983FFE83DD8A72C41D668EC45CEE_43</vt:lpwstr>
  </property>
  <property fmtid="{D5CDD505-2E9C-101B-9397-08002B2CF9AE}" pid="3" name="KSOProductBuildVer">
    <vt:lpwstr>2052-6.6.1.8808</vt:lpwstr>
  </property>
</Properties>
</file>